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1"/>
  </p:sldMasterIdLst>
  <p:notesMasterIdLst>
    <p:notesMasterId r:id="rId28"/>
  </p:notesMasterIdLst>
  <p:sldIdLst>
    <p:sldId id="257" r:id="rId2"/>
    <p:sldId id="258" r:id="rId3"/>
    <p:sldId id="311" r:id="rId4"/>
    <p:sldId id="310" r:id="rId5"/>
    <p:sldId id="317" r:id="rId6"/>
    <p:sldId id="316" r:id="rId7"/>
    <p:sldId id="322" r:id="rId8"/>
    <p:sldId id="341" r:id="rId9"/>
    <p:sldId id="324" r:id="rId10"/>
    <p:sldId id="325" r:id="rId11"/>
    <p:sldId id="327" r:id="rId12"/>
    <p:sldId id="328" r:id="rId13"/>
    <p:sldId id="329" r:id="rId14"/>
    <p:sldId id="330" r:id="rId15"/>
    <p:sldId id="331" r:id="rId16"/>
    <p:sldId id="333" r:id="rId17"/>
    <p:sldId id="334" r:id="rId18"/>
    <p:sldId id="335" r:id="rId19"/>
    <p:sldId id="337" r:id="rId20"/>
    <p:sldId id="336" r:id="rId21"/>
    <p:sldId id="342" r:id="rId22"/>
    <p:sldId id="344" r:id="rId23"/>
    <p:sldId id="338" r:id="rId24"/>
    <p:sldId id="339" r:id="rId25"/>
    <p:sldId id="290" r:id="rId26"/>
    <p:sldId id="340"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9FF"/>
    <a:srgbClr val="73B0F6"/>
    <a:srgbClr val="999999"/>
    <a:srgbClr val="A780B8"/>
    <a:srgbClr val="EA6B66"/>
    <a:srgbClr val="F9AB41"/>
    <a:srgbClr val="BB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9"/>
    <p:restoredTop sz="88764"/>
  </p:normalViewPr>
  <p:slideViewPr>
    <p:cSldViewPr snapToGrid="0">
      <p:cViewPr>
        <p:scale>
          <a:sx n="161" d="100"/>
          <a:sy n="161" d="100"/>
        </p:scale>
        <p:origin x="624" y="-8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Hello</a:t>
            </a:r>
            <a:r>
              <a:rPr lang="zh-CN" altLang="en-US" dirty="0"/>
              <a:t> </a:t>
            </a:r>
            <a:r>
              <a:rPr lang="en-US" altLang="zh-CN" dirty="0"/>
              <a:t>everyone,</a:t>
            </a:r>
            <a:r>
              <a:rPr lang="zh-CN" altLang="en-US" dirty="0"/>
              <a:t> </a:t>
            </a:r>
            <a:r>
              <a:rPr lang="en-US" altLang="zh-CN" dirty="0"/>
              <a:t>I am Jie. Today I am going to present our paper, TVR, </a:t>
            </a:r>
            <a:r>
              <a:rPr lang="en-US" sz="1100">
                <a:solidFill>
                  <a:srgbClr val="4B9CD3"/>
                </a:solidFill>
              </a:rPr>
              <a:t>A large-scale dataset for video-subtitle moment retrieval.</a:t>
            </a:r>
            <a:endParaRPr lang="en-US" altLang="zh-CN"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a:t>My collaborators are Licheng, Tamara and Mohit, we are from UNC Chapel Hill.</a:t>
            </a:r>
          </a:p>
          <a:p>
            <a:endParaRPr lang="en-US" altLang="zh-CN" dirty="0"/>
          </a:p>
        </p:txBody>
      </p:sp>
    </p:spTree>
    <p:extLst>
      <p:ext uri="{BB962C8B-B14F-4D97-AF65-F5344CB8AC3E}">
        <p14:creationId xmlns:p14="http://schemas.microsoft.com/office/powerpoint/2010/main" val="910686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Our task is video corpus moment retrieval, given a language query and a large video corpus,</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[CLICK]</a:t>
            </a:r>
            <a:r>
              <a:rPr lang="en-US" dirty="0">
                <a:solidFill>
                  <a:schemeClr val="tx1"/>
                </a:solidFill>
                <a:latin typeface="Times New Roman" panose="02020603050405020304" pitchFamily="18" charset="0"/>
                <a:cs typeface="Times New Roman" panose="02020603050405020304" pitchFamily="18" charset="0"/>
              </a:rPr>
              <a:t> our goal is to retrieve the matched moment from the corpus.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It requires not only retrieve the GT video, but also localize the moment from the retrieved video.</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732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To solve this task, we propose Cross-modal moment localization, XML model.</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[CLICK] It performs video-level retrieval at its lower layers.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[CLICK] and fine-grained moment-level retrieval at its deeper layers with a novel convolutional start-end detector module.</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[CLICK] scores from both sides are aggregated together to generate the final scores.</a:t>
            </a:r>
          </a:p>
        </p:txBody>
      </p:sp>
    </p:spTree>
    <p:extLst>
      <p:ext uri="{BB962C8B-B14F-4D97-AF65-F5344CB8AC3E}">
        <p14:creationId xmlns:p14="http://schemas.microsoft.com/office/powerpoint/2010/main" val="153217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Our XML model first encodes the query sentence using transformer encoders, the encoded embeddings are then aggregated with two trainable weight vectors to generate two modularized query vectors, for video and subtitle, respectively. </a:t>
            </a:r>
          </a:p>
        </p:txBody>
      </p:sp>
    </p:spTree>
    <p:extLst>
      <p:ext uri="{BB962C8B-B14F-4D97-AF65-F5344CB8AC3E}">
        <p14:creationId xmlns:p14="http://schemas.microsoft.com/office/powerpoint/2010/main" val="12036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For context, we extract prertained vision and language features and then encode them using transformer encoders.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We use lower layer features for video-level retrieval</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We use deeper layer features for more fine-grained moment level retrieval.</a:t>
            </a:r>
          </a:p>
        </p:txBody>
      </p:sp>
    </p:spTree>
    <p:extLst>
      <p:ext uri="{BB962C8B-B14F-4D97-AF65-F5344CB8AC3E}">
        <p14:creationId xmlns:p14="http://schemas.microsoft.com/office/powerpoint/2010/main" val="415195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we compute video retrieval score by computing score for each modality and then average them together as the final score. We train video retrieval with a ranking loss.</a:t>
            </a:r>
          </a:p>
        </p:txBody>
      </p:sp>
    </p:spTree>
    <p:extLst>
      <p:ext uri="{BB962C8B-B14F-4D97-AF65-F5344CB8AC3E}">
        <p14:creationId xmlns:p14="http://schemas.microsoft.com/office/powerpoint/2010/main" val="394964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For single video moment retrieval, we first compute query-clip similarity scores with inner product.</a:t>
            </a:r>
          </a:p>
        </p:txBody>
      </p:sp>
    </p:spTree>
    <p:extLst>
      <p:ext uri="{BB962C8B-B14F-4D97-AF65-F5344CB8AC3E}">
        <p14:creationId xmlns:p14="http://schemas.microsoft.com/office/powerpoint/2010/main" val="969346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We then apply our ConvSE module, which are essentially two 1D convolutional kernels to detect the start and end edges in the similarity score curve. [CLICK]</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The intuition here is that clips inside a semantically close span will have higher similarity to the query than those outside, naturally form detectable edges around the span.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The filter scores are then normalized with softmax to output probabilities of each position being the GT position, this module is trained to maximize the scores of the GT positions with cross-entropy.</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0" i="0" u="none" strike="noStrike" cap="none">
              <a:solidFill>
                <a:srgbClr val="000000"/>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827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To generate corpus level scores, we aggregate the video reteival scores and moment level scores together.</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0" i="0" u="none" strike="noStrike" cap="none">
              <a:solidFill>
                <a:srgbClr val="000000"/>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650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We split TVR into 80% training, 10% validation and 5% test-public for reporting at our leaderboard, 5% test-private is reserved for future challenges.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We use Recall at K as our metric. </a:t>
            </a:r>
            <a:r>
              <a:rPr lang="en-US" altLang="zh-CN" sz="1100">
                <a:latin typeface="Times New Roman" panose="02020603050405020304" pitchFamily="18" charset="0"/>
                <a:cs typeface="Times New Roman" panose="02020603050405020304" pitchFamily="18" charset="0"/>
              </a:rPr>
              <a:t>A prediction is correct if (1) </a:t>
            </a:r>
            <a:r>
              <a:rPr lang="en-US" sz="1100">
                <a:latin typeface="Times New Roman" panose="02020603050405020304" pitchFamily="18" charset="0"/>
                <a:cs typeface="Times New Roman" panose="02020603050405020304" pitchFamily="18" charset="0"/>
              </a:rPr>
              <a:t>Predicted video matches the GT video and the (2) Predicted moment span has high Intersection-over-Union (IoU) with GT span.</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0" i="0" u="none" strike="noStrike" cap="none">
              <a:solidFill>
                <a:srgbClr val="000000"/>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0" i="0" u="none" strike="noStrike" cap="none">
              <a:solidFill>
                <a:srgbClr val="000000"/>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132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Experiments show that our proposed XML model outperform previous baseline method by a large margin [CLICK] and with better efficiency [CLICK].</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b="0" i="0" u="none" strike="noStrike" cap="none">
              <a:solidFill>
                <a:srgbClr val="000000"/>
              </a:solidFill>
              <a:effectLst/>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83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TVR</a:t>
            </a:r>
            <a:r>
              <a:rPr lang="zh-CN" altLang="en-US" sz="1100" b="0" i="0" u="none" strike="noStrike" cap="none">
                <a:solidFill>
                  <a:srgbClr val="000000"/>
                </a:solidFill>
                <a:effectLst/>
                <a:latin typeface="Arial"/>
                <a:ea typeface="Arial"/>
                <a:cs typeface="Arial"/>
                <a:sym typeface="Arial"/>
              </a:rPr>
              <a:t> </a:t>
            </a:r>
            <a:r>
              <a:rPr lang="en-US" altLang="zh-CN" sz="1100" b="0" i="0" u="none" strike="noStrike" cap="none">
                <a:solidFill>
                  <a:srgbClr val="000000"/>
                </a:solidFill>
                <a:effectLst/>
                <a:latin typeface="Arial"/>
                <a:ea typeface="Arial"/>
                <a:cs typeface="Arial"/>
                <a:sym typeface="Arial"/>
              </a:rPr>
              <a:t>is</a:t>
            </a:r>
            <a:r>
              <a:rPr lang="en-US" sz="1100" b="0" i="0" u="none" strike="noStrike" cap="none">
                <a:solidFill>
                  <a:srgbClr val="000000"/>
                </a:solidFill>
                <a:effectLst/>
                <a:latin typeface="Arial"/>
                <a:ea typeface="Arial"/>
                <a:cs typeface="Arial"/>
                <a:sym typeface="Arial"/>
              </a:rPr>
              <a:t> a multimodal retrieval dataset</a:t>
            </a:r>
            <a:r>
              <a:rPr lang="en-US" altLang="zh-CN" sz="1100" b="0" i="0" u="none" strike="noStrike" cap="none">
                <a:solidFill>
                  <a:srgbClr val="000000"/>
                </a:solidFill>
                <a:effectLst/>
                <a:latin typeface="Arial"/>
                <a:ea typeface="Arial"/>
                <a:cs typeface="Arial"/>
                <a:sym typeface="Arial"/>
              </a:rPr>
              <a:t>.</a:t>
            </a:r>
            <a:r>
              <a:rPr lang="zh-CN" altLang="en-US" sz="1100" b="0" i="0" u="none" strike="noStrike" cap="none">
                <a:solidFill>
                  <a:srgbClr val="000000"/>
                </a:solidFill>
                <a:effectLst/>
                <a:latin typeface="Arial"/>
                <a:ea typeface="Arial"/>
                <a:cs typeface="Arial"/>
                <a:sym typeface="Arial"/>
              </a:rPr>
              <a:t> </a:t>
            </a:r>
            <a:r>
              <a:rPr lang="en-US" altLang="zh-CN" sz="1100" b="0" i="0" u="none" strike="noStrike" cap="none">
                <a:solidFill>
                  <a:srgbClr val="000000"/>
                </a:solidFill>
                <a:effectLst/>
                <a:latin typeface="Arial"/>
                <a:ea typeface="Arial"/>
                <a:cs typeface="Arial"/>
                <a:sym typeface="Arial"/>
              </a:rPr>
              <a:t>It is an unique dataset as it requires system to understand both videos and their </a:t>
            </a:r>
            <a:r>
              <a:rPr lang="en-US" sz="1100" b="0" i="0" u="none" strike="noStrike" cap="none">
                <a:solidFill>
                  <a:srgbClr val="000000"/>
                </a:solidFill>
                <a:effectLst/>
                <a:latin typeface="Arial"/>
                <a:ea typeface="Arial"/>
                <a:cs typeface="Arial"/>
                <a:sym typeface="Arial"/>
              </a:rPr>
              <a:t>subtitle (dialogue) texts. </a:t>
            </a:r>
            <a:endParaRPr lang="en-US"/>
          </a:p>
          <a:p>
            <a:r>
              <a:rPr lang="en-US"/>
              <a:t>Here we show a TVR example, the query is Rachel explains to her dad on the phone why she cant marry her fiancé, and the matched moment is [CLICK].  [Next]</a:t>
            </a:r>
          </a:p>
        </p:txBody>
      </p:sp>
    </p:spTree>
    <p:extLst>
      <p:ext uri="{BB962C8B-B14F-4D97-AF65-F5344CB8AC3E}">
        <p14:creationId xmlns:p14="http://schemas.microsoft.com/office/powerpoint/2010/main" val="58947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Here we show performance of XML models that use only video, subtitle or both as inputs.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We can see from the figure that [CLICK] using both video and subtitle performs the best.</a:t>
            </a:r>
          </a:p>
        </p:txBody>
      </p:sp>
    </p:spTree>
    <p:extLst>
      <p:ext uri="{BB962C8B-B14F-4D97-AF65-F5344CB8AC3E}">
        <p14:creationId xmlns:p14="http://schemas.microsoft.com/office/powerpoint/2010/main" val="75021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a:solidFill>
                  <a:srgbClr val="000000"/>
                </a:solidFill>
                <a:effectLst/>
                <a:latin typeface="Arial"/>
                <a:ea typeface="Arial"/>
                <a:cs typeface="Arial"/>
                <a:sym typeface="Arial"/>
              </a:rPr>
              <a:t>Here we show performance breakdown of XML models on different query types.</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cap="none" dirty="0">
                <a:solidFill>
                  <a:schemeClr val="tx1"/>
                </a:solidFill>
                <a:effectLst/>
                <a:latin typeface="Times New Roman" panose="02020603050405020304" pitchFamily="18" charset="0"/>
                <a:ea typeface="Arial"/>
                <a:cs typeface="Times New Roman" panose="02020603050405020304" pitchFamily="18" charset="0"/>
                <a:sym typeface="Arial"/>
              </a:rPr>
              <a:t>For queries that are labeled as video-only, [CLICK] video-only model performs better than subtitle-only model. [CLICK] And we will reach the opposite conclusion when we look at the performance on subtitle-only queries.</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40189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Performance comparison of moment generation methods, under the same XML backbone. </a:t>
            </a: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TAG and SlidingWindow rely on handcrafted rules, while ConvSE learns from data for more accurate localization.</a:t>
            </a: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The results show ConvSE performs consistently [CLICK] better across different IoU thresholds </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600">
              <a:latin typeface="Times New Roman" panose="02020603050405020304" pitchFamily="18" charset="0"/>
              <a:cs typeface="Times New Roman" panose="02020603050405020304" pitchFamily="18" charset="0"/>
            </a:endParaRPr>
          </a:p>
          <a:p>
            <a:pPr marL="615950" lvl="1" indent="0" algn="l">
              <a:buNone/>
            </a:pPr>
            <a:endParaRPr lang="en-US" altLang="zh-CN"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19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600">
                <a:latin typeface="Times New Roman" panose="02020603050405020304" pitchFamily="18" charset="0"/>
                <a:cs typeface="Times New Roman" panose="02020603050405020304" pitchFamily="18" charset="0"/>
              </a:rPr>
              <a:t>Here we show Examples of learned ConvSE filters applying on query-clip similarity scores.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100" b="0" i="0" u="none" strike="noStrike" cap="none">
                <a:solidFill>
                  <a:srgbClr val="000000"/>
                </a:solidFill>
                <a:effectLst/>
                <a:latin typeface="Arial"/>
                <a:cs typeface="Arial"/>
                <a:sym typeface="Arial"/>
              </a:rPr>
              <a:t>T</a:t>
            </a:r>
            <a:r>
              <a:rPr lang="en-US" sz="1100" b="0" i="0" u="none" strike="noStrike" cap="none">
                <a:solidFill>
                  <a:srgbClr val="000000"/>
                </a:solidFill>
                <a:effectLst/>
                <a:latin typeface="Arial"/>
                <a:ea typeface="Arial"/>
                <a:cs typeface="Arial"/>
                <a:sym typeface="Arial"/>
              </a:rPr>
              <a:t>he filters output stronger responses to the up (Start) and down (End) edges of the score curves and thus detect them.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a:solidFill>
                  <a:srgbClr val="000000"/>
                </a:solidFill>
                <a:effectLst/>
                <a:latin typeface="Arial"/>
                <a:ea typeface="Arial"/>
                <a:cs typeface="Arial"/>
                <a:sym typeface="Arial"/>
              </a:rPr>
              <a:t>Interestingly, the learned filter weights [CLICK] are similar to the edge detectors in image processing.</a:t>
            </a:r>
            <a:endParaRPr lang="en-US" sz="1600"/>
          </a:p>
          <a:p>
            <a:pPr lvl="0"/>
            <a:endParaRPr lang="en-US" altLang="zh-CN"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554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sz="1600">
                <a:latin typeface="Times New Roman" panose="02020603050405020304" pitchFamily="18" charset="0"/>
                <a:cs typeface="Times New Roman" panose="02020603050405020304" pitchFamily="18" charset="0"/>
              </a:rPr>
              <a:t>Here we show two XML prediction examples, we see our model is able to correctly localize moments using both video and subtitle information.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a:latin typeface="Times New Roman" panose="02020603050405020304" pitchFamily="18" charset="0"/>
                <a:cs typeface="Times New Roman" panose="02020603050405020304" pitchFamily="18" charset="0"/>
              </a:rPr>
              <a:t>Additionally, we also found XML gives high modular attention scores to visible nouns when the input is video, for example, in the top-left corner [CLICK], we see waitress, restaurant and menu receives higher modular attention scores.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600">
                <a:latin typeface="Times New Roman" panose="02020603050405020304" pitchFamily="18" charset="0"/>
                <a:cs typeface="Times New Roman" panose="02020603050405020304" pitchFamily="18" charset="0"/>
              </a:rPr>
              <a:t>For subtitle, words that are related to the the dialogues are given higher weights, such as Rachel and menu.</a:t>
            </a:r>
            <a:endParaRPr lang="en-US" sz="1600"/>
          </a:p>
          <a:p>
            <a:pPr lvl="0"/>
            <a:endParaRPr lang="en-US" altLang="zh-CN"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0580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Our TVR dataset</a:t>
            </a:r>
            <a:r>
              <a:rPr lang="zh-CN" altLang="en-US"/>
              <a:t> </a:t>
            </a:r>
            <a:r>
              <a:rPr lang="en-US" altLang="zh-CN"/>
              <a:t>and</a:t>
            </a:r>
            <a:r>
              <a:rPr lang="en-US"/>
              <a:t> code are publicly available. We also collected additional description for each TVR moment, forming a new multimodal captioning dataset, named TVC. In TVC, systems have to use information from both the dialogue subtitles and the videos to generate captions. For both datasets, we host public leaderboards to better compare the methods. [Next ] Thanks for your attention!</a:t>
            </a:r>
          </a:p>
        </p:txBody>
      </p:sp>
    </p:spTree>
    <p:extLst>
      <p:ext uri="{BB962C8B-B14F-4D97-AF65-F5344CB8AC3E}">
        <p14:creationId xmlns:p14="http://schemas.microsoft.com/office/powerpoint/2010/main" val="2165045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Thanks for your attention!</a:t>
            </a:r>
          </a:p>
        </p:txBody>
      </p:sp>
    </p:spTree>
    <p:extLst>
      <p:ext uri="{BB962C8B-B14F-4D97-AF65-F5344CB8AC3E}">
        <p14:creationId xmlns:p14="http://schemas.microsoft.com/office/powerpoint/2010/main" val="140789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As we can see, the part “on the phone” is more related to the visual content.  </a:t>
            </a:r>
          </a:p>
        </p:txBody>
      </p:sp>
    </p:spTree>
    <p:extLst>
      <p:ext uri="{BB962C8B-B14F-4D97-AF65-F5344CB8AC3E}">
        <p14:creationId xmlns:p14="http://schemas.microsoft.com/office/powerpoint/2010/main" val="231394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While the part “explains to her dad why cant marry her fiance” is more reated to the dialogue subtitle. Thus, to more accuractly localize this query, a system needs to comprehend both the dialogue subtitle and the visual content.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p>
        </p:txBody>
      </p:sp>
    </p:spTree>
    <p:extLst>
      <p:ext uri="{BB962C8B-B14F-4D97-AF65-F5344CB8AC3E}">
        <p14:creationId xmlns:p14="http://schemas.microsoft.com/office/powerpoint/2010/main" val="420539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To collect the queries, we present annotators a 60 seconds-long video with associated dialogue subtitles to encourage them writing queires requiring both modalities.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a:t>
            </a:r>
            <a:r>
              <a:rPr lang="zh-CN" altLang="en-US"/>
              <a:t> </a:t>
            </a:r>
            <a:r>
              <a:rPr lang="en-US"/>
              <a:t>They are required to find an interesting moment in the video and mark its start-end. [CLICK] and then write a query that desciribe the marked moment. [CLICK]</a:t>
            </a:r>
            <a:r>
              <a:rPr lang="zh-CN" altLang="en-US"/>
              <a:t> </a:t>
            </a:r>
            <a:r>
              <a:rPr lang="en-US"/>
              <a:t>In addition, they are also required to mark the type of the query – whether the query is more related to video or subtitle or both.</a:t>
            </a:r>
          </a:p>
        </p:txBody>
      </p:sp>
    </p:spTree>
    <p:extLst>
      <p:ext uri="{BB962C8B-B14F-4D97-AF65-F5344CB8AC3E}">
        <p14:creationId xmlns:p14="http://schemas.microsoft.com/office/powerpoint/2010/main" val="15503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To collect high-quality annotations, we adopt the following collection procedure with a set of checks and tests. </a:t>
            </a:r>
            <a:r>
              <a:rPr lang="en-US" altLang="zh-CN"/>
              <a:t>[CLICK]</a:t>
            </a:r>
            <a:r>
              <a:rPr lang="zh-CN" altLang="en-US"/>
              <a:t> </a:t>
            </a:r>
            <a:r>
              <a:rPr lang="en-US"/>
              <a:t>At step 1, we use a a qualification test of 12 questions to make sure workers understand our requirements.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At step2, qualified workers perform annotation following our instructions. [CLIKC] Then, at step 3, our automatic checker perform basic checks such as whether all the blanks are correctly filled and the description is at least 8 words long.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At step 4, we peform in house manual check of the queries, </a:t>
            </a:r>
            <a:r>
              <a:rPr lang="en-US" dirty="0">
                <a:solidFill>
                  <a:schemeClr val="tx1"/>
                </a:solidFill>
                <a:latin typeface="Times New Roman" panose="02020603050405020304" pitchFamily="18" charset="0"/>
                <a:cs typeface="Times New Roman" panose="02020603050405020304" pitchFamily="18" charset="0"/>
              </a:rPr>
              <a:t>Disquafied queries are re-annotated and workers with disqualified queries were removed from our worker list.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Lastly, at step 5, to verify the annotation quality, we also performed a post-annotation verification experiments.</a:t>
            </a:r>
          </a:p>
        </p:txBody>
      </p:sp>
    </p:spTree>
    <p:extLst>
      <p:ext uri="{BB962C8B-B14F-4D97-AF65-F5344CB8AC3E}">
        <p14:creationId xmlns:p14="http://schemas.microsoft.com/office/powerpoint/2010/main" val="68540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With</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this strict data collection procedure, [CLICK] we collected </a:t>
            </a:r>
            <a:r>
              <a:rPr lang="en-US" dirty="0">
                <a:solidFill>
                  <a:schemeClr val="tx1"/>
                </a:solidFill>
                <a:latin typeface="Times New Roman" panose="02020603050405020304" pitchFamily="18" charset="0"/>
                <a:cs typeface="Times New Roman" panose="02020603050405020304" pitchFamily="18" charset="0"/>
              </a:rPr>
              <a:t>109K human annotated query-moment pairs on 22K videos, making it the largest dataset of its kind.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TVR is the only moment retrieval dataset that requires both video and subtitle context </a:t>
            </a:r>
            <a:r>
              <a:rPr lang="en-US" altLang="zh-CN" dirty="0">
                <a:solidFill>
                  <a:schemeClr val="tx1"/>
                </a:solidFill>
                <a:latin typeface="Times New Roman" panose="02020603050405020304" pitchFamily="18" charset="0"/>
                <a:cs typeface="Times New Roman" panose="02020603050405020304" pitchFamily="18" charset="0"/>
              </a:rPr>
              <a:t>[CLICK] </a:t>
            </a:r>
            <a:r>
              <a:rPr lang="en-US" dirty="0">
                <a:solidFill>
                  <a:schemeClr val="tx1"/>
                </a:solidFill>
                <a:latin typeface="Times New Roman" panose="02020603050405020304" pitchFamily="18" charset="0"/>
                <a:cs typeface="Times New Roman" panose="02020603050405020304" pitchFamily="18" charset="0"/>
              </a:rPr>
              <a:t>, and it is also the only one with query type annotations. These query type annotation could be used for deeper analysis of the datasets and models. We show distribution of TVR query type on the right.</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In addition, it also has a much larger vocabulary size [CLICK], making textual understanding challenging.</a:t>
            </a:r>
          </a:p>
        </p:txBody>
      </p:sp>
    </p:spTree>
    <p:extLst>
      <p:ext uri="{BB962C8B-B14F-4D97-AF65-F5344CB8AC3E}">
        <p14:creationId xmlns:p14="http://schemas.microsoft.com/office/powerpoint/2010/main" val="130267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Compared to existing datasets, TVR has relatively shorter (video-length normalized) moments [CLICK] and longer queries. [CLICK]</a:t>
            </a:r>
          </a:p>
        </p:txBody>
      </p:sp>
    </p:spTree>
    <p:extLst>
      <p:ext uri="{BB962C8B-B14F-4D97-AF65-F5344CB8AC3E}">
        <p14:creationId xmlns:p14="http://schemas.microsoft.com/office/powerpoint/2010/main" val="465072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99c6eac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99c6eac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Times New Roman" panose="02020603050405020304" pitchFamily="18" charset="0"/>
                <a:cs typeface="Times New Roman" panose="02020603050405020304" pitchFamily="18" charset="0"/>
              </a:rPr>
              <a:t>Here we show the percentage of queries that have multiple actions or involve multiplpe people. </a:t>
            </a:r>
            <a:r>
              <a:rPr lang="en-US">
                <a:latin typeface="Times New Roman" panose="02020603050405020304" pitchFamily="18" charset="0"/>
                <a:cs typeface="Times New Roman" panose="02020603050405020304" pitchFamily="18" charset="0"/>
              </a:rPr>
              <a:t>Compared to existing datasets, TVR queries typically have more people and actions and require both video and sub (subtitle) context </a:t>
            </a: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65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em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1.emf"/><Relationship Id="rId7"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emf"/><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1.emf"/><Relationship Id="rId10" Type="http://schemas.openxmlformats.org/officeDocument/2006/relationships/image" Target="../media/image11.jpg"/><Relationship Id="rId4" Type="http://schemas.openxmlformats.org/officeDocument/2006/relationships/notesSlide" Target="../notesSlides/notesSlide2.xml"/><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emf"/><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emf"/><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emf"/><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emf"/><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pic>
        <p:nvPicPr>
          <p:cNvPr id="10" name="Picture 9">
            <a:extLst>
              <a:ext uri="{FF2B5EF4-FFF2-40B4-BE49-F238E27FC236}">
                <a16:creationId xmlns:a16="http://schemas.microsoft.com/office/drawing/2014/main" id="{FFB697F4-2486-E74D-8E14-51EB051E1B70}"/>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54" name="Google Shape;54;p13"/>
          <p:cNvPicPr preferRelativeResize="0"/>
          <p:nvPr/>
        </p:nvPicPr>
        <p:blipFill>
          <a:blip r:embed="rId4">
            <a:alphaModFix/>
          </a:blip>
          <a:stretch>
            <a:fillRect/>
          </a:stretch>
        </p:blipFill>
        <p:spPr>
          <a:xfrm>
            <a:off x="3634350" y="1879988"/>
            <a:ext cx="1875300" cy="912331"/>
          </a:xfrm>
          <a:prstGeom prst="rect">
            <a:avLst/>
          </a:prstGeom>
          <a:noFill/>
          <a:ln>
            <a:noFill/>
          </a:ln>
        </p:spPr>
      </p:pic>
      <p:sp>
        <p:nvSpPr>
          <p:cNvPr id="55" name="Google Shape;55;p13"/>
          <p:cNvSpPr txBox="1">
            <a:spLocks noGrp="1"/>
          </p:cNvSpPr>
          <p:nvPr>
            <p:ph type="ctrTitle"/>
          </p:nvPr>
        </p:nvSpPr>
        <p:spPr>
          <a:xfrm>
            <a:off x="387900" y="592175"/>
            <a:ext cx="8520600" cy="849000"/>
          </a:xfrm>
          <a:prstGeom prst="rect">
            <a:avLst/>
          </a:prstGeom>
        </p:spPr>
        <p:txBody>
          <a:bodyPr spcFirstLastPara="1" wrap="square" lIns="91425" tIns="91425" rIns="91425" bIns="91425" anchor="b" anchorCtr="0">
            <a:noAutofit/>
          </a:bodyPr>
          <a:lstStyle/>
          <a:p>
            <a:pPr lvl="0"/>
            <a:r>
              <a:rPr lang="en-US" sz="3000">
                <a:solidFill>
                  <a:srgbClr val="4B9CD3"/>
                </a:solidFill>
              </a:rPr>
              <a:t>TVR: A Large-Scale Dataset for </a:t>
            </a:r>
            <a:br>
              <a:rPr lang="en-US" sz="3000">
                <a:solidFill>
                  <a:srgbClr val="4B9CD3"/>
                </a:solidFill>
              </a:rPr>
            </a:br>
            <a:r>
              <a:rPr lang="en-US" sz="3000">
                <a:solidFill>
                  <a:srgbClr val="4B9CD3"/>
                </a:solidFill>
              </a:rPr>
              <a:t>Video-Subtitle Moment Retrieval</a:t>
            </a:r>
            <a:endParaRPr sz="3000">
              <a:solidFill>
                <a:srgbClr val="4B9CD3"/>
              </a:solidFill>
            </a:endParaRPr>
          </a:p>
        </p:txBody>
      </p:sp>
      <p:sp>
        <p:nvSpPr>
          <p:cNvPr id="56" name="Google Shape;56;p13"/>
          <p:cNvSpPr txBox="1">
            <a:spLocks noGrp="1"/>
          </p:cNvSpPr>
          <p:nvPr>
            <p:ph type="subTitle" idx="1"/>
          </p:nvPr>
        </p:nvSpPr>
        <p:spPr>
          <a:xfrm>
            <a:off x="311700" y="4032921"/>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666666"/>
                </a:solidFill>
              </a:rPr>
              <a:t>Jie Lei, Licheng Yu, Tamara L. Berg, Mohit Bansal</a:t>
            </a:r>
          </a:p>
          <a:p>
            <a:pPr marL="0" lvl="0" indent="0" algn="ctr" rtl="0">
              <a:spcBef>
                <a:spcPts val="0"/>
              </a:spcBef>
              <a:spcAft>
                <a:spcPts val="0"/>
              </a:spcAft>
              <a:buNone/>
            </a:pPr>
            <a:r>
              <a:rPr lang="en" sz="2400">
                <a:solidFill>
                  <a:srgbClr val="666666"/>
                </a:solidFill>
              </a:rPr>
              <a:t>UNC Chapel Hill</a:t>
            </a:r>
            <a:endParaRPr sz="2400">
              <a:solidFill>
                <a:srgbClr val="666666"/>
              </a:solidFill>
            </a:endParaRPr>
          </a:p>
        </p:txBody>
      </p:sp>
      <p:pic>
        <p:nvPicPr>
          <p:cNvPr id="3" name="Picture 2" descr="A person standing on a sidewalk&#10;&#10;Description automatically generated">
            <a:extLst>
              <a:ext uri="{FF2B5EF4-FFF2-40B4-BE49-F238E27FC236}">
                <a16:creationId xmlns:a16="http://schemas.microsoft.com/office/drawing/2014/main" id="{6537EED8-8811-3446-BC07-3CA2B5247EE1}"/>
              </a:ext>
            </a:extLst>
          </p:cNvPr>
          <p:cNvPicPr>
            <a:picLocks/>
          </p:cNvPicPr>
          <p:nvPr/>
        </p:nvPicPr>
        <p:blipFill rotWithShape="1">
          <a:blip r:embed="rId5"/>
          <a:srcRect l="30327" t="4446" r="10992" b="50000"/>
          <a:stretch/>
        </p:blipFill>
        <p:spPr>
          <a:xfrm>
            <a:off x="2699552" y="3227993"/>
            <a:ext cx="706718" cy="731520"/>
          </a:xfrm>
          <a:prstGeom prst="rect">
            <a:avLst/>
          </a:prstGeom>
        </p:spPr>
      </p:pic>
      <p:pic>
        <p:nvPicPr>
          <p:cNvPr id="5" name="Picture 4">
            <a:extLst>
              <a:ext uri="{FF2B5EF4-FFF2-40B4-BE49-F238E27FC236}">
                <a16:creationId xmlns:a16="http://schemas.microsoft.com/office/drawing/2014/main" id="{952322C9-3721-0842-B0D7-F9F976896C08}"/>
              </a:ext>
            </a:extLst>
          </p:cNvPr>
          <p:cNvPicPr>
            <a:picLocks/>
          </p:cNvPicPr>
          <p:nvPr/>
        </p:nvPicPr>
        <p:blipFill>
          <a:blip r:embed="rId6"/>
          <a:stretch>
            <a:fillRect/>
          </a:stretch>
        </p:blipFill>
        <p:spPr>
          <a:xfrm>
            <a:off x="3758931" y="3245010"/>
            <a:ext cx="764771" cy="731520"/>
          </a:xfrm>
          <a:prstGeom prst="rect">
            <a:avLst/>
          </a:prstGeom>
        </p:spPr>
      </p:pic>
      <p:pic>
        <p:nvPicPr>
          <p:cNvPr id="7" name="Picture 6">
            <a:extLst>
              <a:ext uri="{FF2B5EF4-FFF2-40B4-BE49-F238E27FC236}">
                <a16:creationId xmlns:a16="http://schemas.microsoft.com/office/drawing/2014/main" id="{2A962252-0FBB-7D42-BE9C-A29E8CF37373}"/>
              </a:ext>
            </a:extLst>
          </p:cNvPr>
          <p:cNvPicPr>
            <a:picLocks/>
          </p:cNvPicPr>
          <p:nvPr/>
        </p:nvPicPr>
        <p:blipFill>
          <a:blip r:embed="rId7"/>
          <a:stretch>
            <a:fillRect/>
          </a:stretch>
        </p:blipFill>
        <p:spPr>
          <a:xfrm>
            <a:off x="5862580" y="3240499"/>
            <a:ext cx="720091" cy="731520"/>
          </a:xfrm>
          <a:prstGeom prst="rect">
            <a:avLst/>
          </a:prstGeom>
        </p:spPr>
      </p:pic>
      <p:pic>
        <p:nvPicPr>
          <p:cNvPr id="8" name="Picture 7">
            <a:extLst>
              <a:ext uri="{FF2B5EF4-FFF2-40B4-BE49-F238E27FC236}">
                <a16:creationId xmlns:a16="http://schemas.microsoft.com/office/drawing/2014/main" id="{2A065212-BBAE-9D46-BAD9-F7C9BD74602A}"/>
              </a:ext>
            </a:extLst>
          </p:cNvPr>
          <p:cNvPicPr>
            <a:picLocks/>
          </p:cNvPicPr>
          <p:nvPr/>
        </p:nvPicPr>
        <p:blipFill rotWithShape="1">
          <a:blip r:embed="rId8"/>
          <a:srcRect t="-1" r="639" b="11710"/>
          <a:stretch/>
        </p:blipFill>
        <p:spPr>
          <a:xfrm>
            <a:off x="4876363" y="3240499"/>
            <a:ext cx="633556" cy="731520"/>
          </a:xfrm>
          <a:prstGeom prst="rect">
            <a:avLst/>
          </a:prstGeom>
        </p:spPr>
      </p:pic>
    </p:spTree>
    <p:extLst>
      <p:ext uri="{BB962C8B-B14F-4D97-AF65-F5344CB8AC3E}">
        <p14:creationId xmlns:p14="http://schemas.microsoft.com/office/powerpoint/2010/main" val="122283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Task</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9" name="Rectangle 8">
            <a:extLst>
              <a:ext uri="{FF2B5EF4-FFF2-40B4-BE49-F238E27FC236}">
                <a16:creationId xmlns:a16="http://schemas.microsoft.com/office/drawing/2014/main" id="{84359EE4-22BD-204E-913E-482C71FA1208}"/>
              </a:ext>
            </a:extLst>
          </p:cNvPr>
          <p:cNvSpPr/>
          <p:nvPr/>
        </p:nvSpPr>
        <p:spPr>
          <a:xfrm>
            <a:off x="412887" y="624218"/>
            <a:ext cx="7957868" cy="615553"/>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Video Corpus Moment Retrieval (VCMR)</a:t>
            </a:r>
          </a:p>
          <a:p>
            <a:pPr marL="2857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A query + A video corpus         Retrieve the matched moment from the corpus. </a:t>
            </a:r>
          </a:p>
        </p:txBody>
      </p:sp>
      <p:sp>
        <p:nvSpPr>
          <p:cNvPr id="8" name="Rectangle 7">
            <a:extLst>
              <a:ext uri="{FF2B5EF4-FFF2-40B4-BE49-F238E27FC236}">
                <a16:creationId xmlns:a16="http://schemas.microsoft.com/office/drawing/2014/main" id="{EC833CE9-89E4-734D-8B95-C75986813DB7}"/>
              </a:ext>
            </a:extLst>
          </p:cNvPr>
          <p:cNvSpPr/>
          <p:nvPr/>
        </p:nvSpPr>
        <p:spPr>
          <a:xfrm>
            <a:off x="773245" y="1169734"/>
            <a:ext cx="7387390" cy="584775"/>
          </a:xfrm>
          <a:prstGeom prst="rect">
            <a:avLst/>
          </a:prstGeom>
        </p:spPr>
        <p:txBody>
          <a:bodyPr wrap="square">
            <a:spAutoFit/>
          </a:bodyPr>
          <a:lstStyle/>
          <a:p>
            <a:pPr marL="2857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Retrieve the GT video. (Video Retrieval)</a:t>
            </a:r>
          </a:p>
          <a:p>
            <a:pPr marL="285750" lvl="1" indent="-285750">
              <a:buFont typeface="Arial" panose="020B0604020202020204" pitchFamily="34" charset="0"/>
              <a:buChar char="•"/>
            </a:pPr>
            <a:r>
              <a:rPr lang="en-US" sz="1600">
                <a:latin typeface="Times New Roman" panose="02020603050405020304" pitchFamily="18" charset="0"/>
                <a:cs typeface="Times New Roman" panose="02020603050405020304" pitchFamily="18" charset="0"/>
              </a:rPr>
              <a:t>Localize the moment from the retrieved video. (Single Video Moment Retrieval)</a:t>
            </a:r>
            <a:endParaRPr lang="en-US" sz="1600"/>
          </a:p>
        </p:txBody>
      </p:sp>
      <p:pic>
        <p:nvPicPr>
          <p:cNvPr id="6" name="Picture 5">
            <a:extLst>
              <a:ext uri="{FF2B5EF4-FFF2-40B4-BE49-F238E27FC236}">
                <a16:creationId xmlns:a16="http://schemas.microsoft.com/office/drawing/2014/main" id="{43B805CC-CFCA-F94C-937E-353E726A79D7}"/>
              </a:ext>
            </a:extLst>
          </p:cNvPr>
          <p:cNvPicPr>
            <a:picLocks noChangeAspect="1"/>
          </p:cNvPicPr>
          <p:nvPr/>
        </p:nvPicPr>
        <p:blipFill>
          <a:blip r:embed="rId4"/>
          <a:stretch>
            <a:fillRect/>
          </a:stretch>
        </p:blipFill>
        <p:spPr>
          <a:xfrm>
            <a:off x="1595044" y="1852896"/>
            <a:ext cx="5857659" cy="2846904"/>
          </a:xfrm>
          <a:prstGeom prst="rect">
            <a:avLst/>
          </a:prstGeom>
        </p:spPr>
      </p:pic>
      <p:sp>
        <p:nvSpPr>
          <p:cNvPr id="13" name="Rounded Rectangle 12">
            <a:extLst>
              <a:ext uri="{FF2B5EF4-FFF2-40B4-BE49-F238E27FC236}">
                <a16:creationId xmlns:a16="http://schemas.microsoft.com/office/drawing/2014/main" id="{180177D0-9C3A-7C41-9600-217EF97F34A4}"/>
              </a:ext>
            </a:extLst>
          </p:cNvPr>
          <p:cNvSpPr/>
          <p:nvPr/>
        </p:nvSpPr>
        <p:spPr>
          <a:xfrm>
            <a:off x="4572000" y="2681323"/>
            <a:ext cx="1409414" cy="522515"/>
          </a:xfrm>
          <a:prstGeom prst="roundRect">
            <a:avLst/>
          </a:prstGeom>
          <a:noFill/>
          <a:ln>
            <a:solidFill>
              <a:srgbClr val="FF0000"/>
            </a:solidFill>
            <a:prstDash val="solid"/>
            <a:extLst>
              <a:ext uri="{C807C97D-BFC1-408E-A445-0C87EB9F89A2}">
                <ask:lineSketchStyleProps xmlns:ask="http://schemas.microsoft.com/office/drawing/2018/sketchyshapes" sd="1219033472">
                  <a:custGeom>
                    <a:avLst/>
                    <a:gdLst>
                      <a:gd name="connsiteX0" fmla="*/ 0 w 4200740"/>
                      <a:gd name="connsiteY0" fmla="*/ 155841 h 935026"/>
                      <a:gd name="connsiteX1" fmla="*/ 155841 w 4200740"/>
                      <a:gd name="connsiteY1" fmla="*/ 0 h 935026"/>
                      <a:gd name="connsiteX2" fmla="*/ 881798 w 4200740"/>
                      <a:gd name="connsiteY2" fmla="*/ 0 h 935026"/>
                      <a:gd name="connsiteX3" fmla="*/ 1491084 w 4200740"/>
                      <a:gd name="connsiteY3" fmla="*/ 0 h 935026"/>
                      <a:gd name="connsiteX4" fmla="*/ 2061479 w 4200740"/>
                      <a:gd name="connsiteY4" fmla="*/ 0 h 935026"/>
                      <a:gd name="connsiteX5" fmla="*/ 2748546 w 4200740"/>
                      <a:gd name="connsiteY5" fmla="*/ 0 h 935026"/>
                      <a:gd name="connsiteX6" fmla="*/ 3357832 w 4200740"/>
                      <a:gd name="connsiteY6" fmla="*/ 0 h 935026"/>
                      <a:gd name="connsiteX7" fmla="*/ 4044899 w 4200740"/>
                      <a:gd name="connsiteY7" fmla="*/ 0 h 935026"/>
                      <a:gd name="connsiteX8" fmla="*/ 4200740 w 4200740"/>
                      <a:gd name="connsiteY8" fmla="*/ 155841 h 935026"/>
                      <a:gd name="connsiteX9" fmla="*/ 4200740 w 4200740"/>
                      <a:gd name="connsiteY9" fmla="*/ 779185 h 935026"/>
                      <a:gd name="connsiteX10" fmla="*/ 4044899 w 4200740"/>
                      <a:gd name="connsiteY10" fmla="*/ 935026 h 935026"/>
                      <a:gd name="connsiteX11" fmla="*/ 3357832 w 4200740"/>
                      <a:gd name="connsiteY11" fmla="*/ 935026 h 935026"/>
                      <a:gd name="connsiteX12" fmla="*/ 2631875 w 4200740"/>
                      <a:gd name="connsiteY12" fmla="*/ 935026 h 935026"/>
                      <a:gd name="connsiteX13" fmla="*/ 1905917 w 4200740"/>
                      <a:gd name="connsiteY13" fmla="*/ 935026 h 935026"/>
                      <a:gd name="connsiteX14" fmla="*/ 1335522 w 4200740"/>
                      <a:gd name="connsiteY14" fmla="*/ 935026 h 935026"/>
                      <a:gd name="connsiteX15" fmla="*/ 155841 w 4200740"/>
                      <a:gd name="connsiteY15" fmla="*/ 935026 h 935026"/>
                      <a:gd name="connsiteX16" fmla="*/ 0 w 4200740"/>
                      <a:gd name="connsiteY16" fmla="*/ 779185 h 935026"/>
                      <a:gd name="connsiteX17" fmla="*/ 0 w 4200740"/>
                      <a:gd name="connsiteY17" fmla="*/ 155841 h 93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740" h="935026" extrusionOk="0">
                        <a:moveTo>
                          <a:pt x="0" y="155841"/>
                        </a:moveTo>
                        <a:cubicBezTo>
                          <a:pt x="-17492" y="58982"/>
                          <a:pt x="60990" y="3296"/>
                          <a:pt x="155841" y="0"/>
                        </a:cubicBezTo>
                        <a:cubicBezTo>
                          <a:pt x="468201" y="10236"/>
                          <a:pt x="637250" y="-3778"/>
                          <a:pt x="881798" y="0"/>
                        </a:cubicBezTo>
                        <a:cubicBezTo>
                          <a:pt x="1126346" y="3778"/>
                          <a:pt x="1247626" y="-7876"/>
                          <a:pt x="1491084" y="0"/>
                        </a:cubicBezTo>
                        <a:cubicBezTo>
                          <a:pt x="1734542" y="7876"/>
                          <a:pt x="1856686" y="6314"/>
                          <a:pt x="2061479" y="0"/>
                        </a:cubicBezTo>
                        <a:cubicBezTo>
                          <a:pt x="2266273" y="-6314"/>
                          <a:pt x="2523023" y="27182"/>
                          <a:pt x="2748546" y="0"/>
                        </a:cubicBezTo>
                        <a:cubicBezTo>
                          <a:pt x="2974069" y="-27182"/>
                          <a:pt x="3094991" y="-29764"/>
                          <a:pt x="3357832" y="0"/>
                        </a:cubicBezTo>
                        <a:cubicBezTo>
                          <a:pt x="3620673" y="29764"/>
                          <a:pt x="3905445" y="18586"/>
                          <a:pt x="4044899" y="0"/>
                        </a:cubicBezTo>
                        <a:cubicBezTo>
                          <a:pt x="4129076" y="-18047"/>
                          <a:pt x="4198263" y="73214"/>
                          <a:pt x="4200740" y="155841"/>
                        </a:cubicBezTo>
                        <a:cubicBezTo>
                          <a:pt x="4216834" y="386393"/>
                          <a:pt x="4170666" y="471586"/>
                          <a:pt x="4200740" y="779185"/>
                        </a:cubicBezTo>
                        <a:cubicBezTo>
                          <a:pt x="4193815" y="864858"/>
                          <a:pt x="4133022" y="929395"/>
                          <a:pt x="4044899" y="935026"/>
                        </a:cubicBezTo>
                        <a:cubicBezTo>
                          <a:pt x="3840123" y="907472"/>
                          <a:pt x="3498101" y="915404"/>
                          <a:pt x="3357832" y="935026"/>
                        </a:cubicBezTo>
                        <a:cubicBezTo>
                          <a:pt x="3217563" y="954648"/>
                          <a:pt x="2858529" y="969789"/>
                          <a:pt x="2631875" y="935026"/>
                        </a:cubicBezTo>
                        <a:cubicBezTo>
                          <a:pt x="2405221" y="900263"/>
                          <a:pt x="2151349" y="937262"/>
                          <a:pt x="1905917" y="935026"/>
                        </a:cubicBezTo>
                        <a:cubicBezTo>
                          <a:pt x="1660485" y="932790"/>
                          <a:pt x="1567032" y="929830"/>
                          <a:pt x="1335522" y="935026"/>
                        </a:cubicBezTo>
                        <a:cubicBezTo>
                          <a:pt x="1104012" y="940222"/>
                          <a:pt x="426202" y="891965"/>
                          <a:pt x="155841" y="935026"/>
                        </a:cubicBezTo>
                        <a:cubicBezTo>
                          <a:pt x="63185" y="921599"/>
                          <a:pt x="834" y="853972"/>
                          <a:pt x="0" y="779185"/>
                        </a:cubicBezTo>
                        <a:cubicBezTo>
                          <a:pt x="8782" y="482462"/>
                          <a:pt x="14377" y="462527"/>
                          <a:pt x="0" y="15584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ight Arrow 2">
            <a:extLst>
              <a:ext uri="{FF2B5EF4-FFF2-40B4-BE49-F238E27FC236}">
                <a16:creationId xmlns:a16="http://schemas.microsoft.com/office/drawing/2014/main" id="{91C4240B-A223-7249-BDF9-1DBDBD042912}"/>
              </a:ext>
            </a:extLst>
          </p:cNvPr>
          <p:cNvSpPr/>
          <p:nvPr/>
        </p:nvSpPr>
        <p:spPr>
          <a:xfrm>
            <a:off x="3004458" y="1010653"/>
            <a:ext cx="268133" cy="1315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7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10</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6" name="Picture 5">
            <a:extLst>
              <a:ext uri="{FF2B5EF4-FFF2-40B4-BE49-F238E27FC236}">
                <a16:creationId xmlns:a16="http://schemas.microsoft.com/office/drawing/2014/main" id="{835EDB48-00BA-A448-BB56-A4817346010C}"/>
              </a:ext>
            </a:extLst>
          </p:cNvPr>
          <p:cNvPicPr>
            <a:picLocks noChangeAspect="1"/>
          </p:cNvPicPr>
          <p:nvPr/>
        </p:nvPicPr>
        <p:blipFill>
          <a:blip r:embed="rId4"/>
          <a:stretch>
            <a:fillRect/>
          </a:stretch>
        </p:blipFill>
        <p:spPr>
          <a:xfrm>
            <a:off x="499322" y="939451"/>
            <a:ext cx="7652086" cy="2995908"/>
          </a:xfrm>
          <a:prstGeom prst="rect">
            <a:avLst/>
          </a:prstGeom>
        </p:spPr>
      </p:pic>
      <p:sp>
        <p:nvSpPr>
          <p:cNvPr id="13" name="Rounded Rectangle 12">
            <a:extLst>
              <a:ext uri="{FF2B5EF4-FFF2-40B4-BE49-F238E27FC236}">
                <a16:creationId xmlns:a16="http://schemas.microsoft.com/office/drawing/2014/main" id="{C403AA9B-BBB8-7E41-8788-B713223A6D2A}"/>
              </a:ext>
            </a:extLst>
          </p:cNvPr>
          <p:cNvSpPr/>
          <p:nvPr/>
        </p:nvSpPr>
        <p:spPr>
          <a:xfrm>
            <a:off x="1980055" y="3073209"/>
            <a:ext cx="4145738" cy="907525"/>
          </a:xfrm>
          <a:prstGeom prst="roundRect">
            <a:avLst/>
          </a:prstGeom>
          <a:noFill/>
          <a:ln>
            <a:solidFill>
              <a:srgbClr val="FF0000"/>
            </a:solidFill>
            <a:prstDash val="dash"/>
            <a:extLst>
              <a:ext uri="{C807C97D-BFC1-408E-A445-0C87EB9F89A2}">
                <ask:lineSketchStyleProps xmlns:ask="http://schemas.microsoft.com/office/drawing/2018/sketchyshapes" sd="1219033472">
                  <a:custGeom>
                    <a:avLst/>
                    <a:gdLst>
                      <a:gd name="connsiteX0" fmla="*/ 0 w 4200740"/>
                      <a:gd name="connsiteY0" fmla="*/ 155841 h 935026"/>
                      <a:gd name="connsiteX1" fmla="*/ 155841 w 4200740"/>
                      <a:gd name="connsiteY1" fmla="*/ 0 h 935026"/>
                      <a:gd name="connsiteX2" fmla="*/ 881798 w 4200740"/>
                      <a:gd name="connsiteY2" fmla="*/ 0 h 935026"/>
                      <a:gd name="connsiteX3" fmla="*/ 1491084 w 4200740"/>
                      <a:gd name="connsiteY3" fmla="*/ 0 h 935026"/>
                      <a:gd name="connsiteX4" fmla="*/ 2061479 w 4200740"/>
                      <a:gd name="connsiteY4" fmla="*/ 0 h 935026"/>
                      <a:gd name="connsiteX5" fmla="*/ 2748546 w 4200740"/>
                      <a:gd name="connsiteY5" fmla="*/ 0 h 935026"/>
                      <a:gd name="connsiteX6" fmla="*/ 3357832 w 4200740"/>
                      <a:gd name="connsiteY6" fmla="*/ 0 h 935026"/>
                      <a:gd name="connsiteX7" fmla="*/ 4044899 w 4200740"/>
                      <a:gd name="connsiteY7" fmla="*/ 0 h 935026"/>
                      <a:gd name="connsiteX8" fmla="*/ 4200740 w 4200740"/>
                      <a:gd name="connsiteY8" fmla="*/ 155841 h 935026"/>
                      <a:gd name="connsiteX9" fmla="*/ 4200740 w 4200740"/>
                      <a:gd name="connsiteY9" fmla="*/ 779185 h 935026"/>
                      <a:gd name="connsiteX10" fmla="*/ 4044899 w 4200740"/>
                      <a:gd name="connsiteY10" fmla="*/ 935026 h 935026"/>
                      <a:gd name="connsiteX11" fmla="*/ 3357832 w 4200740"/>
                      <a:gd name="connsiteY11" fmla="*/ 935026 h 935026"/>
                      <a:gd name="connsiteX12" fmla="*/ 2631875 w 4200740"/>
                      <a:gd name="connsiteY12" fmla="*/ 935026 h 935026"/>
                      <a:gd name="connsiteX13" fmla="*/ 1905917 w 4200740"/>
                      <a:gd name="connsiteY13" fmla="*/ 935026 h 935026"/>
                      <a:gd name="connsiteX14" fmla="*/ 1335522 w 4200740"/>
                      <a:gd name="connsiteY14" fmla="*/ 935026 h 935026"/>
                      <a:gd name="connsiteX15" fmla="*/ 155841 w 4200740"/>
                      <a:gd name="connsiteY15" fmla="*/ 935026 h 935026"/>
                      <a:gd name="connsiteX16" fmla="*/ 0 w 4200740"/>
                      <a:gd name="connsiteY16" fmla="*/ 779185 h 935026"/>
                      <a:gd name="connsiteX17" fmla="*/ 0 w 4200740"/>
                      <a:gd name="connsiteY17" fmla="*/ 155841 h 93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740" h="935026" extrusionOk="0">
                        <a:moveTo>
                          <a:pt x="0" y="155841"/>
                        </a:moveTo>
                        <a:cubicBezTo>
                          <a:pt x="-17492" y="58982"/>
                          <a:pt x="60990" y="3296"/>
                          <a:pt x="155841" y="0"/>
                        </a:cubicBezTo>
                        <a:cubicBezTo>
                          <a:pt x="468201" y="10236"/>
                          <a:pt x="637250" y="-3778"/>
                          <a:pt x="881798" y="0"/>
                        </a:cubicBezTo>
                        <a:cubicBezTo>
                          <a:pt x="1126346" y="3778"/>
                          <a:pt x="1247626" y="-7876"/>
                          <a:pt x="1491084" y="0"/>
                        </a:cubicBezTo>
                        <a:cubicBezTo>
                          <a:pt x="1734542" y="7876"/>
                          <a:pt x="1856686" y="6314"/>
                          <a:pt x="2061479" y="0"/>
                        </a:cubicBezTo>
                        <a:cubicBezTo>
                          <a:pt x="2266273" y="-6314"/>
                          <a:pt x="2523023" y="27182"/>
                          <a:pt x="2748546" y="0"/>
                        </a:cubicBezTo>
                        <a:cubicBezTo>
                          <a:pt x="2974069" y="-27182"/>
                          <a:pt x="3094991" y="-29764"/>
                          <a:pt x="3357832" y="0"/>
                        </a:cubicBezTo>
                        <a:cubicBezTo>
                          <a:pt x="3620673" y="29764"/>
                          <a:pt x="3905445" y="18586"/>
                          <a:pt x="4044899" y="0"/>
                        </a:cubicBezTo>
                        <a:cubicBezTo>
                          <a:pt x="4129076" y="-18047"/>
                          <a:pt x="4198263" y="73214"/>
                          <a:pt x="4200740" y="155841"/>
                        </a:cubicBezTo>
                        <a:cubicBezTo>
                          <a:pt x="4216834" y="386393"/>
                          <a:pt x="4170666" y="471586"/>
                          <a:pt x="4200740" y="779185"/>
                        </a:cubicBezTo>
                        <a:cubicBezTo>
                          <a:pt x="4193815" y="864858"/>
                          <a:pt x="4133022" y="929395"/>
                          <a:pt x="4044899" y="935026"/>
                        </a:cubicBezTo>
                        <a:cubicBezTo>
                          <a:pt x="3840123" y="907472"/>
                          <a:pt x="3498101" y="915404"/>
                          <a:pt x="3357832" y="935026"/>
                        </a:cubicBezTo>
                        <a:cubicBezTo>
                          <a:pt x="3217563" y="954648"/>
                          <a:pt x="2858529" y="969789"/>
                          <a:pt x="2631875" y="935026"/>
                        </a:cubicBezTo>
                        <a:cubicBezTo>
                          <a:pt x="2405221" y="900263"/>
                          <a:pt x="2151349" y="937262"/>
                          <a:pt x="1905917" y="935026"/>
                        </a:cubicBezTo>
                        <a:cubicBezTo>
                          <a:pt x="1660485" y="932790"/>
                          <a:pt x="1567032" y="929830"/>
                          <a:pt x="1335522" y="935026"/>
                        </a:cubicBezTo>
                        <a:cubicBezTo>
                          <a:pt x="1104012" y="940222"/>
                          <a:pt x="426202" y="891965"/>
                          <a:pt x="155841" y="935026"/>
                        </a:cubicBezTo>
                        <a:cubicBezTo>
                          <a:pt x="63185" y="921599"/>
                          <a:pt x="834" y="853972"/>
                          <a:pt x="0" y="779185"/>
                        </a:cubicBezTo>
                        <a:cubicBezTo>
                          <a:pt x="8782" y="482462"/>
                          <a:pt x="14377" y="462527"/>
                          <a:pt x="0" y="15584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7CE130D-8A24-F247-93CF-3B2FE82A83E1}"/>
              </a:ext>
            </a:extLst>
          </p:cNvPr>
          <p:cNvSpPr/>
          <p:nvPr/>
        </p:nvSpPr>
        <p:spPr>
          <a:xfrm>
            <a:off x="5142641" y="887201"/>
            <a:ext cx="3224463" cy="2591644"/>
          </a:xfrm>
          <a:prstGeom prst="roundRect">
            <a:avLst/>
          </a:prstGeom>
          <a:noFill/>
          <a:ln>
            <a:solidFill>
              <a:srgbClr val="FF0000"/>
            </a:solidFill>
            <a:prstDash val="dash"/>
            <a:extLst>
              <a:ext uri="{C807C97D-BFC1-408E-A445-0C87EB9F89A2}">
                <ask:lineSketchStyleProps xmlns:ask="http://schemas.microsoft.com/office/drawing/2018/sketchyshapes" sd="1219033472">
                  <a:custGeom>
                    <a:avLst/>
                    <a:gdLst>
                      <a:gd name="connsiteX0" fmla="*/ 0 w 4200740"/>
                      <a:gd name="connsiteY0" fmla="*/ 155841 h 935026"/>
                      <a:gd name="connsiteX1" fmla="*/ 155841 w 4200740"/>
                      <a:gd name="connsiteY1" fmla="*/ 0 h 935026"/>
                      <a:gd name="connsiteX2" fmla="*/ 881798 w 4200740"/>
                      <a:gd name="connsiteY2" fmla="*/ 0 h 935026"/>
                      <a:gd name="connsiteX3" fmla="*/ 1491084 w 4200740"/>
                      <a:gd name="connsiteY3" fmla="*/ 0 h 935026"/>
                      <a:gd name="connsiteX4" fmla="*/ 2061479 w 4200740"/>
                      <a:gd name="connsiteY4" fmla="*/ 0 h 935026"/>
                      <a:gd name="connsiteX5" fmla="*/ 2748546 w 4200740"/>
                      <a:gd name="connsiteY5" fmla="*/ 0 h 935026"/>
                      <a:gd name="connsiteX6" fmla="*/ 3357832 w 4200740"/>
                      <a:gd name="connsiteY6" fmla="*/ 0 h 935026"/>
                      <a:gd name="connsiteX7" fmla="*/ 4044899 w 4200740"/>
                      <a:gd name="connsiteY7" fmla="*/ 0 h 935026"/>
                      <a:gd name="connsiteX8" fmla="*/ 4200740 w 4200740"/>
                      <a:gd name="connsiteY8" fmla="*/ 155841 h 935026"/>
                      <a:gd name="connsiteX9" fmla="*/ 4200740 w 4200740"/>
                      <a:gd name="connsiteY9" fmla="*/ 779185 h 935026"/>
                      <a:gd name="connsiteX10" fmla="*/ 4044899 w 4200740"/>
                      <a:gd name="connsiteY10" fmla="*/ 935026 h 935026"/>
                      <a:gd name="connsiteX11" fmla="*/ 3357832 w 4200740"/>
                      <a:gd name="connsiteY11" fmla="*/ 935026 h 935026"/>
                      <a:gd name="connsiteX12" fmla="*/ 2631875 w 4200740"/>
                      <a:gd name="connsiteY12" fmla="*/ 935026 h 935026"/>
                      <a:gd name="connsiteX13" fmla="*/ 1905917 w 4200740"/>
                      <a:gd name="connsiteY13" fmla="*/ 935026 h 935026"/>
                      <a:gd name="connsiteX14" fmla="*/ 1335522 w 4200740"/>
                      <a:gd name="connsiteY14" fmla="*/ 935026 h 935026"/>
                      <a:gd name="connsiteX15" fmla="*/ 155841 w 4200740"/>
                      <a:gd name="connsiteY15" fmla="*/ 935026 h 935026"/>
                      <a:gd name="connsiteX16" fmla="*/ 0 w 4200740"/>
                      <a:gd name="connsiteY16" fmla="*/ 779185 h 935026"/>
                      <a:gd name="connsiteX17" fmla="*/ 0 w 4200740"/>
                      <a:gd name="connsiteY17" fmla="*/ 155841 h 93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740" h="935026" extrusionOk="0">
                        <a:moveTo>
                          <a:pt x="0" y="155841"/>
                        </a:moveTo>
                        <a:cubicBezTo>
                          <a:pt x="-17492" y="58982"/>
                          <a:pt x="60990" y="3296"/>
                          <a:pt x="155841" y="0"/>
                        </a:cubicBezTo>
                        <a:cubicBezTo>
                          <a:pt x="468201" y="10236"/>
                          <a:pt x="637250" y="-3778"/>
                          <a:pt x="881798" y="0"/>
                        </a:cubicBezTo>
                        <a:cubicBezTo>
                          <a:pt x="1126346" y="3778"/>
                          <a:pt x="1247626" y="-7876"/>
                          <a:pt x="1491084" y="0"/>
                        </a:cubicBezTo>
                        <a:cubicBezTo>
                          <a:pt x="1734542" y="7876"/>
                          <a:pt x="1856686" y="6314"/>
                          <a:pt x="2061479" y="0"/>
                        </a:cubicBezTo>
                        <a:cubicBezTo>
                          <a:pt x="2266273" y="-6314"/>
                          <a:pt x="2523023" y="27182"/>
                          <a:pt x="2748546" y="0"/>
                        </a:cubicBezTo>
                        <a:cubicBezTo>
                          <a:pt x="2974069" y="-27182"/>
                          <a:pt x="3094991" y="-29764"/>
                          <a:pt x="3357832" y="0"/>
                        </a:cubicBezTo>
                        <a:cubicBezTo>
                          <a:pt x="3620673" y="29764"/>
                          <a:pt x="3905445" y="18586"/>
                          <a:pt x="4044899" y="0"/>
                        </a:cubicBezTo>
                        <a:cubicBezTo>
                          <a:pt x="4129076" y="-18047"/>
                          <a:pt x="4198263" y="73214"/>
                          <a:pt x="4200740" y="155841"/>
                        </a:cubicBezTo>
                        <a:cubicBezTo>
                          <a:pt x="4216834" y="386393"/>
                          <a:pt x="4170666" y="471586"/>
                          <a:pt x="4200740" y="779185"/>
                        </a:cubicBezTo>
                        <a:cubicBezTo>
                          <a:pt x="4193815" y="864858"/>
                          <a:pt x="4133022" y="929395"/>
                          <a:pt x="4044899" y="935026"/>
                        </a:cubicBezTo>
                        <a:cubicBezTo>
                          <a:pt x="3840123" y="907472"/>
                          <a:pt x="3498101" y="915404"/>
                          <a:pt x="3357832" y="935026"/>
                        </a:cubicBezTo>
                        <a:cubicBezTo>
                          <a:pt x="3217563" y="954648"/>
                          <a:pt x="2858529" y="969789"/>
                          <a:pt x="2631875" y="935026"/>
                        </a:cubicBezTo>
                        <a:cubicBezTo>
                          <a:pt x="2405221" y="900263"/>
                          <a:pt x="2151349" y="937262"/>
                          <a:pt x="1905917" y="935026"/>
                        </a:cubicBezTo>
                        <a:cubicBezTo>
                          <a:pt x="1660485" y="932790"/>
                          <a:pt x="1567032" y="929830"/>
                          <a:pt x="1335522" y="935026"/>
                        </a:cubicBezTo>
                        <a:cubicBezTo>
                          <a:pt x="1104012" y="940222"/>
                          <a:pt x="426202" y="891965"/>
                          <a:pt x="155841" y="935026"/>
                        </a:cubicBezTo>
                        <a:cubicBezTo>
                          <a:pt x="63185" y="921599"/>
                          <a:pt x="834" y="853972"/>
                          <a:pt x="0" y="779185"/>
                        </a:cubicBezTo>
                        <a:cubicBezTo>
                          <a:pt x="8782" y="482462"/>
                          <a:pt x="14377" y="462527"/>
                          <a:pt x="0" y="15584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B0C5CC05-F412-1544-9F23-59E5220C310D}"/>
              </a:ext>
            </a:extLst>
          </p:cNvPr>
          <p:cNvSpPr/>
          <p:nvPr/>
        </p:nvSpPr>
        <p:spPr>
          <a:xfrm>
            <a:off x="5246916" y="3253340"/>
            <a:ext cx="3163183" cy="734269"/>
          </a:xfrm>
          <a:prstGeom prst="roundRect">
            <a:avLst/>
          </a:prstGeom>
          <a:noFill/>
          <a:ln>
            <a:solidFill>
              <a:srgbClr val="FF0000"/>
            </a:solidFill>
            <a:prstDash val="dash"/>
            <a:extLst>
              <a:ext uri="{C807C97D-BFC1-408E-A445-0C87EB9F89A2}">
                <ask:lineSketchStyleProps xmlns:ask="http://schemas.microsoft.com/office/drawing/2018/sketchyshapes" sd="1219033472">
                  <a:custGeom>
                    <a:avLst/>
                    <a:gdLst>
                      <a:gd name="connsiteX0" fmla="*/ 0 w 4200740"/>
                      <a:gd name="connsiteY0" fmla="*/ 155841 h 935026"/>
                      <a:gd name="connsiteX1" fmla="*/ 155841 w 4200740"/>
                      <a:gd name="connsiteY1" fmla="*/ 0 h 935026"/>
                      <a:gd name="connsiteX2" fmla="*/ 881798 w 4200740"/>
                      <a:gd name="connsiteY2" fmla="*/ 0 h 935026"/>
                      <a:gd name="connsiteX3" fmla="*/ 1491084 w 4200740"/>
                      <a:gd name="connsiteY3" fmla="*/ 0 h 935026"/>
                      <a:gd name="connsiteX4" fmla="*/ 2061479 w 4200740"/>
                      <a:gd name="connsiteY4" fmla="*/ 0 h 935026"/>
                      <a:gd name="connsiteX5" fmla="*/ 2748546 w 4200740"/>
                      <a:gd name="connsiteY5" fmla="*/ 0 h 935026"/>
                      <a:gd name="connsiteX6" fmla="*/ 3357832 w 4200740"/>
                      <a:gd name="connsiteY6" fmla="*/ 0 h 935026"/>
                      <a:gd name="connsiteX7" fmla="*/ 4044899 w 4200740"/>
                      <a:gd name="connsiteY7" fmla="*/ 0 h 935026"/>
                      <a:gd name="connsiteX8" fmla="*/ 4200740 w 4200740"/>
                      <a:gd name="connsiteY8" fmla="*/ 155841 h 935026"/>
                      <a:gd name="connsiteX9" fmla="*/ 4200740 w 4200740"/>
                      <a:gd name="connsiteY9" fmla="*/ 779185 h 935026"/>
                      <a:gd name="connsiteX10" fmla="*/ 4044899 w 4200740"/>
                      <a:gd name="connsiteY10" fmla="*/ 935026 h 935026"/>
                      <a:gd name="connsiteX11" fmla="*/ 3357832 w 4200740"/>
                      <a:gd name="connsiteY11" fmla="*/ 935026 h 935026"/>
                      <a:gd name="connsiteX12" fmla="*/ 2631875 w 4200740"/>
                      <a:gd name="connsiteY12" fmla="*/ 935026 h 935026"/>
                      <a:gd name="connsiteX13" fmla="*/ 1905917 w 4200740"/>
                      <a:gd name="connsiteY13" fmla="*/ 935026 h 935026"/>
                      <a:gd name="connsiteX14" fmla="*/ 1335522 w 4200740"/>
                      <a:gd name="connsiteY14" fmla="*/ 935026 h 935026"/>
                      <a:gd name="connsiteX15" fmla="*/ 155841 w 4200740"/>
                      <a:gd name="connsiteY15" fmla="*/ 935026 h 935026"/>
                      <a:gd name="connsiteX16" fmla="*/ 0 w 4200740"/>
                      <a:gd name="connsiteY16" fmla="*/ 779185 h 935026"/>
                      <a:gd name="connsiteX17" fmla="*/ 0 w 4200740"/>
                      <a:gd name="connsiteY17" fmla="*/ 155841 h 93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0740" h="935026" extrusionOk="0">
                        <a:moveTo>
                          <a:pt x="0" y="155841"/>
                        </a:moveTo>
                        <a:cubicBezTo>
                          <a:pt x="-17492" y="58982"/>
                          <a:pt x="60990" y="3296"/>
                          <a:pt x="155841" y="0"/>
                        </a:cubicBezTo>
                        <a:cubicBezTo>
                          <a:pt x="468201" y="10236"/>
                          <a:pt x="637250" y="-3778"/>
                          <a:pt x="881798" y="0"/>
                        </a:cubicBezTo>
                        <a:cubicBezTo>
                          <a:pt x="1126346" y="3778"/>
                          <a:pt x="1247626" y="-7876"/>
                          <a:pt x="1491084" y="0"/>
                        </a:cubicBezTo>
                        <a:cubicBezTo>
                          <a:pt x="1734542" y="7876"/>
                          <a:pt x="1856686" y="6314"/>
                          <a:pt x="2061479" y="0"/>
                        </a:cubicBezTo>
                        <a:cubicBezTo>
                          <a:pt x="2266273" y="-6314"/>
                          <a:pt x="2523023" y="27182"/>
                          <a:pt x="2748546" y="0"/>
                        </a:cubicBezTo>
                        <a:cubicBezTo>
                          <a:pt x="2974069" y="-27182"/>
                          <a:pt x="3094991" y="-29764"/>
                          <a:pt x="3357832" y="0"/>
                        </a:cubicBezTo>
                        <a:cubicBezTo>
                          <a:pt x="3620673" y="29764"/>
                          <a:pt x="3905445" y="18586"/>
                          <a:pt x="4044899" y="0"/>
                        </a:cubicBezTo>
                        <a:cubicBezTo>
                          <a:pt x="4129076" y="-18047"/>
                          <a:pt x="4198263" y="73214"/>
                          <a:pt x="4200740" y="155841"/>
                        </a:cubicBezTo>
                        <a:cubicBezTo>
                          <a:pt x="4216834" y="386393"/>
                          <a:pt x="4170666" y="471586"/>
                          <a:pt x="4200740" y="779185"/>
                        </a:cubicBezTo>
                        <a:cubicBezTo>
                          <a:pt x="4193815" y="864858"/>
                          <a:pt x="4133022" y="929395"/>
                          <a:pt x="4044899" y="935026"/>
                        </a:cubicBezTo>
                        <a:cubicBezTo>
                          <a:pt x="3840123" y="907472"/>
                          <a:pt x="3498101" y="915404"/>
                          <a:pt x="3357832" y="935026"/>
                        </a:cubicBezTo>
                        <a:cubicBezTo>
                          <a:pt x="3217563" y="954648"/>
                          <a:pt x="2858529" y="969789"/>
                          <a:pt x="2631875" y="935026"/>
                        </a:cubicBezTo>
                        <a:cubicBezTo>
                          <a:pt x="2405221" y="900263"/>
                          <a:pt x="2151349" y="937262"/>
                          <a:pt x="1905917" y="935026"/>
                        </a:cubicBezTo>
                        <a:cubicBezTo>
                          <a:pt x="1660485" y="932790"/>
                          <a:pt x="1567032" y="929830"/>
                          <a:pt x="1335522" y="935026"/>
                        </a:cubicBezTo>
                        <a:cubicBezTo>
                          <a:pt x="1104012" y="940222"/>
                          <a:pt x="426202" y="891965"/>
                          <a:pt x="155841" y="935026"/>
                        </a:cubicBezTo>
                        <a:cubicBezTo>
                          <a:pt x="63185" y="921599"/>
                          <a:pt x="834" y="853972"/>
                          <a:pt x="0" y="779185"/>
                        </a:cubicBezTo>
                        <a:cubicBezTo>
                          <a:pt x="8782" y="482462"/>
                          <a:pt x="14377" y="462527"/>
                          <a:pt x="0" y="15584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1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9" presetClass="exit" presetSubtype="0" fill="hold" grpId="1" nodeType="with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grpSp>
        <p:nvGrpSpPr>
          <p:cNvPr id="3" name="Group 2">
            <a:extLst>
              <a:ext uri="{FF2B5EF4-FFF2-40B4-BE49-F238E27FC236}">
                <a16:creationId xmlns:a16="http://schemas.microsoft.com/office/drawing/2014/main" id="{1FAF81F4-3982-3744-9977-D96AA61785BD}"/>
              </a:ext>
            </a:extLst>
          </p:cNvPr>
          <p:cNvGrpSpPr/>
          <p:nvPr/>
        </p:nvGrpSpPr>
        <p:grpSpPr>
          <a:xfrm>
            <a:off x="1637229" y="1325619"/>
            <a:ext cx="5577466" cy="943605"/>
            <a:chOff x="1705045" y="1555805"/>
            <a:chExt cx="6005054" cy="1015945"/>
          </a:xfrm>
        </p:grpSpPr>
        <p:pic>
          <p:nvPicPr>
            <p:cNvPr id="11" name="Picture 10">
              <a:extLst>
                <a:ext uri="{FF2B5EF4-FFF2-40B4-BE49-F238E27FC236}">
                  <a16:creationId xmlns:a16="http://schemas.microsoft.com/office/drawing/2014/main" id="{CC5BA157-C44B-C747-AAC1-1A614288C4AF}"/>
                </a:ext>
              </a:extLst>
            </p:cNvPr>
            <p:cNvPicPr>
              <a:picLocks noChangeAspect="1"/>
            </p:cNvPicPr>
            <p:nvPr/>
          </p:nvPicPr>
          <p:blipFill rotWithShape="1">
            <a:blip r:embed="rId4"/>
            <a:srcRect l="842" t="770" r="40757" b="77199"/>
            <a:stretch/>
          </p:blipFill>
          <p:spPr>
            <a:xfrm>
              <a:off x="1705045" y="1684850"/>
              <a:ext cx="6005054" cy="886900"/>
            </a:xfrm>
            <a:prstGeom prst="rect">
              <a:avLst/>
            </a:prstGeom>
          </p:spPr>
        </p:pic>
        <p:sp>
          <p:nvSpPr>
            <p:cNvPr id="14" name="Rectangle 13">
              <a:extLst>
                <a:ext uri="{FF2B5EF4-FFF2-40B4-BE49-F238E27FC236}">
                  <a16:creationId xmlns:a16="http://schemas.microsoft.com/office/drawing/2014/main" id="{972620ED-0436-7945-95A5-BF1C9DCC5E25}"/>
                </a:ext>
              </a:extLst>
            </p:cNvPr>
            <p:cNvSpPr/>
            <p:nvPr/>
          </p:nvSpPr>
          <p:spPr>
            <a:xfrm>
              <a:off x="1705045" y="1555805"/>
              <a:ext cx="1448672" cy="46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537CD72C-8D39-4C49-8A96-A6C34A38561B}"/>
              </a:ext>
            </a:extLst>
          </p:cNvPr>
          <p:cNvPicPr>
            <a:picLocks noChangeAspect="1"/>
          </p:cNvPicPr>
          <p:nvPr/>
        </p:nvPicPr>
        <p:blipFill>
          <a:blip r:embed="rId5"/>
          <a:stretch>
            <a:fillRect/>
          </a:stretch>
        </p:blipFill>
        <p:spPr>
          <a:xfrm>
            <a:off x="1700313" y="3841711"/>
            <a:ext cx="5895494" cy="694439"/>
          </a:xfrm>
          <a:prstGeom prst="rect">
            <a:avLst/>
          </a:prstGeom>
        </p:spPr>
      </p:pic>
      <p:grpSp>
        <p:nvGrpSpPr>
          <p:cNvPr id="22" name="Group 21">
            <a:extLst>
              <a:ext uri="{FF2B5EF4-FFF2-40B4-BE49-F238E27FC236}">
                <a16:creationId xmlns:a16="http://schemas.microsoft.com/office/drawing/2014/main" id="{B42B97C2-181D-944C-9A60-D3FD9ABC72BE}"/>
              </a:ext>
            </a:extLst>
          </p:cNvPr>
          <p:cNvGrpSpPr/>
          <p:nvPr/>
        </p:nvGrpSpPr>
        <p:grpSpPr>
          <a:xfrm>
            <a:off x="915355" y="2623549"/>
            <a:ext cx="7979909" cy="1200329"/>
            <a:chOff x="1041249" y="2881963"/>
            <a:chExt cx="7979909" cy="1200329"/>
          </a:xfrm>
        </p:grpSpPr>
        <p:sp>
          <p:nvSpPr>
            <p:cNvPr id="18" name="Rectangle 17">
              <a:extLst>
                <a:ext uri="{FF2B5EF4-FFF2-40B4-BE49-F238E27FC236}">
                  <a16:creationId xmlns:a16="http://schemas.microsoft.com/office/drawing/2014/main" id="{EDE8E00F-80A3-F84A-8BAA-688E26D4433C}"/>
                </a:ext>
              </a:extLst>
            </p:cNvPr>
            <p:cNvSpPr/>
            <p:nvPr/>
          </p:nvSpPr>
          <p:spPr>
            <a:xfrm>
              <a:off x="1041249" y="2881963"/>
              <a:ext cx="7979909" cy="1200329"/>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Query Encoding</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Encode using RoBERTa and Transformer Encoder:                         .</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use two trainable weight vectors                                     to aggregate the information of       to generate modularized query vectors                  :</a:t>
              </a:r>
            </a:p>
          </p:txBody>
        </p:sp>
        <p:pic>
          <p:nvPicPr>
            <p:cNvPr id="8" name="Picture 7">
              <a:extLst>
                <a:ext uri="{FF2B5EF4-FFF2-40B4-BE49-F238E27FC236}">
                  <a16:creationId xmlns:a16="http://schemas.microsoft.com/office/drawing/2014/main" id="{B658DF8D-3771-4143-A008-06FD739D6150}"/>
                </a:ext>
              </a:extLst>
            </p:cNvPr>
            <p:cNvPicPr>
              <a:picLocks noChangeAspect="1"/>
            </p:cNvPicPr>
            <p:nvPr/>
          </p:nvPicPr>
          <p:blipFill>
            <a:blip r:embed="rId6"/>
            <a:stretch>
              <a:fillRect/>
            </a:stretch>
          </p:blipFill>
          <p:spPr>
            <a:xfrm>
              <a:off x="6199881" y="3193457"/>
              <a:ext cx="1300948" cy="289100"/>
            </a:xfrm>
            <a:prstGeom prst="rect">
              <a:avLst/>
            </a:prstGeom>
          </p:spPr>
        </p:pic>
        <p:pic>
          <p:nvPicPr>
            <p:cNvPr id="9" name="Picture 8">
              <a:extLst>
                <a:ext uri="{FF2B5EF4-FFF2-40B4-BE49-F238E27FC236}">
                  <a16:creationId xmlns:a16="http://schemas.microsoft.com/office/drawing/2014/main" id="{112B2B82-2716-3747-8408-7C74EA7E5CAA}"/>
                </a:ext>
              </a:extLst>
            </p:cNvPr>
            <p:cNvPicPr>
              <a:picLocks noChangeAspect="1"/>
            </p:cNvPicPr>
            <p:nvPr/>
          </p:nvPicPr>
          <p:blipFill>
            <a:blip r:embed="rId7"/>
            <a:stretch>
              <a:fillRect/>
            </a:stretch>
          </p:blipFill>
          <p:spPr>
            <a:xfrm>
              <a:off x="4824708" y="3500390"/>
              <a:ext cx="1929397" cy="254027"/>
            </a:xfrm>
            <a:prstGeom prst="rect">
              <a:avLst/>
            </a:prstGeom>
          </p:spPr>
        </p:pic>
        <p:pic>
          <p:nvPicPr>
            <p:cNvPr id="19" name="Picture 18">
              <a:extLst>
                <a:ext uri="{FF2B5EF4-FFF2-40B4-BE49-F238E27FC236}">
                  <a16:creationId xmlns:a16="http://schemas.microsoft.com/office/drawing/2014/main" id="{D8F8E2A2-2891-AD4D-AA93-0D3F94E0FE20}"/>
                </a:ext>
              </a:extLst>
            </p:cNvPr>
            <p:cNvPicPr>
              <a:picLocks noChangeAspect="1"/>
            </p:cNvPicPr>
            <p:nvPr/>
          </p:nvPicPr>
          <p:blipFill rotWithShape="1">
            <a:blip r:embed="rId6"/>
            <a:srcRect r="77245"/>
            <a:stretch/>
          </p:blipFill>
          <p:spPr>
            <a:xfrm>
              <a:off x="2808231" y="3740179"/>
              <a:ext cx="296025" cy="289100"/>
            </a:xfrm>
            <a:prstGeom prst="rect">
              <a:avLst/>
            </a:prstGeom>
          </p:spPr>
        </p:pic>
        <p:pic>
          <p:nvPicPr>
            <p:cNvPr id="21" name="Picture 20">
              <a:extLst>
                <a:ext uri="{FF2B5EF4-FFF2-40B4-BE49-F238E27FC236}">
                  <a16:creationId xmlns:a16="http://schemas.microsoft.com/office/drawing/2014/main" id="{64A44353-6FBC-7C4D-8361-628A94EBD4B3}"/>
                </a:ext>
              </a:extLst>
            </p:cNvPr>
            <p:cNvPicPr>
              <a:picLocks noChangeAspect="1"/>
            </p:cNvPicPr>
            <p:nvPr/>
          </p:nvPicPr>
          <p:blipFill>
            <a:blip r:embed="rId8"/>
            <a:stretch>
              <a:fillRect/>
            </a:stretch>
          </p:blipFill>
          <p:spPr>
            <a:xfrm>
              <a:off x="6720813" y="3760057"/>
              <a:ext cx="879310" cy="264454"/>
            </a:xfrm>
            <a:prstGeom prst="rect">
              <a:avLst/>
            </a:prstGeom>
          </p:spPr>
        </p:pic>
      </p:grpSp>
    </p:spTree>
    <p:extLst>
      <p:ext uri="{BB962C8B-B14F-4D97-AF65-F5344CB8AC3E}">
        <p14:creationId xmlns:p14="http://schemas.microsoft.com/office/powerpoint/2010/main" val="3025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766899" y="2623550"/>
            <a:ext cx="7979909" cy="1754326"/>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Context Encoding</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extract video and subtitle feature from I3D, ResNet and RoBERTa models.</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encode both context similarly with transformer encoders.</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The lower layer features                         are used for video-level retrieval.</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The deeper layer features                          are used for moment-level retrieval.  </a:t>
            </a:r>
          </a:p>
          <a:p>
            <a:pPr marL="285750" indent="-285750">
              <a:buFont typeface="Arial" panose="020B0604020202020204" pitchFamily="34" charset="0"/>
              <a:buChar char="•"/>
            </a:pPr>
            <a:endParaRPr lang="en-US" altLang="zh-CN" sz="180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4CC519-95D7-474C-96E2-5C26F6307D7C}"/>
              </a:ext>
            </a:extLst>
          </p:cNvPr>
          <p:cNvGrpSpPr/>
          <p:nvPr/>
        </p:nvGrpSpPr>
        <p:grpSpPr>
          <a:xfrm>
            <a:off x="1668511" y="679612"/>
            <a:ext cx="5056967" cy="1840340"/>
            <a:chOff x="1668511" y="679612"/>
            <a:chExt cx="5056967" cy="1840340"/>
          </a:xfrm>
        </p:grpSpPr>
        <p:pic>
          <p:nvPicPr>
            <p:cNvPr id="11" name="Picture 10">
              <a:extLst>
                <a:ext uri="{FF2B5EF4-FFF2-40B4-BE49-F238E27FC236}">
                  <a16:creationId xmlns:a16="http://schemas.microsoft.com/office/drawing/2014/main" id="{CC5BA157-C44B-C747-AAC1-1A614288C4AF}"/>
                </a:ext>
              </a:extLst>
            </p:cNvPr>
            <p:cNvPicPr>
              <a:picLocks noChangeAspect="1"/>
            </p:cNvPicPr>
            <p:nvPr/>
          </p:nvPicPr>
          <p:blipFill rotWithShape="1">
            <a:blip r:embed="rId4"/>
            <a:srcRect l="842" t="23603" r="48359" b="27834"/>
            <a:stretch/>
          </p:blipFill>
          <p:spPr>
            <a:xfrm>
              <a:off x="1668511" y="704142"/>
              <a:ext cx="4851559" cy="1815809"/>
            </a:xfrm>
            <a:prstGeom prst="rect">
              <a:avLst/>
            </a:prstGeom>
          </p:spPr>
        </p:pic>
        <p:sp>
          <p:nvSpPr>
            <p:cNvPr id="15" name="Rectangle 14">
              <a:extLst>
                <a:ext uri="{FF2B5EF4-FFF2-40B4-BE49-F238E27FC236}">
                  <a16:creationId xmlns:a16="http://schemas.microsoft.com/office/drawing/2014/main" id="{3946D559-E221-6544-B493-73791AC317B2}"/>
                </a:ext>
              </a:extLst>
            </p:cNvPr>
            <p:cNvSpPr/>
            <p:nvPr/>
          </p:nvSpPr>
          <p:spPr>
            <a:xfrm>
              <a:off x="5941042" y="679612"/>
              <a:ext cx="784436" cy="36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40E9E5-70A1-5449-B0B1-4D3F94D349BE}"/>
                </a:ext>
              </a:extLst>
            </p:cNvPr>
            <p:cNvSpPr/>
            <p:nvPr/>
          </p:nvSpPr>
          <p:spPr>
            <a:xfrm>
              <a:off x="5941042" y="2156943"/>
              <a:ext cx="784436" cy="36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9171B10F-9DFA-1C43-AA6B-5E8B08F6290B}"/>
              </a:ext>
            </a:extLst>
          </p:cNvPr>
          <p:cNvPicPr>
            <a:picLocks noChangeAspect="1"/>
          </p:cNvPicPr>
          <p:nvPr/>
        </p:nvPicPr>
        <p:blipFill>
          <a:blip r:embed="rId5"/>
          <a:stretch>
            <a:fillRect/>
          </a:stretch>
        </p:blipFill>
        <p:spPr>
          <a:xfrm>
            <a:off x="3410375" y="3525078"/>
            <a:ext cx="1303143" cy="243631"/>
          </a:xfrm>
          <a:prstGeom prst="rect">
            <a:avLst/>
          </a:prstGeom>
        </p:spPr>
      </p:pic>
      <p:pic>
        <p:nvPicPr>
          <p:cNvPr id="10" name="Picture 9">
            <a:extLst>
              <a:ext uri="{FF2B5EF4-FFF2-40B4-BE49-F238E27FC236}">
                <a16:creationId xmlns:a16="http://schemas.microsoft.com/office/drawing/2014/main" id="{7BF0CDC0-480D-394E-B152-746E503A43DE}"/>
              </a:ext>
            </a:extLst>
          </p:cNvPr>
          <p:cNvPicPr>
            <a:picLocks noChangeAspect="1"/>
          </p:cNvPicPr>
          <p:nvPr/>
        </p:nvPicPr>
        <p:blipFill>
          <a:blip r:embed="rId6"/>
          <a:stretch>
            <a:fillRect/>
          </a:stretch>
        </p:blipFill>
        <p:spPr>
          <a:xfrm>
            <a:off x="3509438" y="3795667"/>
            <a:ext cx="1349854" cy="246495"/>
          </a:xfrm>
          <a:prstGeom prst="rect">
            <a:avLst/>
          </a:prstGeom>
        </p:spPr>
      </p:pic>
      <p:pic>
        <p:nvPicPr>
          <p:cNvPr id="12" name="Picture 11">
            <a:extLst>
              <a:ext uri="{FF2B5EF4-FFF2-40B4-BE49-F238E27FC236}">
                <a16:creationId xmlns:a16="http://schemas.microsoft.com/office/drawing/2014/main" id="{74887ED4-6DB7-B44E-9541-F67827950114}"/>
              </a:ext>
            </a:extLst>
          </p:cNvPr>
          <p:cNvPicPr>
            <a:picLocks noChangeAspect="1"/>
          </p:cNvPicPr>
          <p:nvPr/>
        </p:nvPicPr>
        <p:blipFill>
          <a:blip r:embed="rId7"/>
          <a:stretch>
            <a:fillRect/>
          </a:stretch>
        </p:blipFill>
        <p:spPr>
          <a:xfrm>
            <a:off x="6517309" y="1179255"/>
            <a:ext cx="210931" cy="182013"/>
          </a:xfrm>
          <a:prstGeom prst="rect">
            <a:avLst/>
          </a:prstGeom>
        </p:spPr>
      </p:pic>
      <p:pic>
        <p:nvPicPr>
          <p:cNvPr id="13" name="Picture 12">
            <a:extLst>
              <a:ext uri="{FF2B5EF4-FFF2-40B4-BE49-F238E27FC236}">
                <a16:creationId xmlns:a16="http://schemas.microsoft.com/office/drawing/2014/main" id="{EFEE259C-DEDA-DC47-8697-748FDC351309}"/>
              </a:ext>
            </a:extLst>
          </p:cNvPr>
          <p:cNvPicPr>
            <a:picLocks noChangeAspect="1"/>
          </p:cNvPicPr>
          <p:nvPr/>
        </p:nvPicPr>
        <p:blipFill>
          <a:blip r:embed="rId8"/>
          <a:stretch>
            <a:fillRect/>
          </a:stretch>
        </p:blipFill>
        <p:spPr>
          <a:xfrm>
            <a:off x="6542101" y="1844923"/>
            <a:ext cx="197182" cy="182014"/>
          </a:xfrm>
          <a:prstGeom prst="rect">
            <a:avLst/>
          </a:prstGeom>
        </p:spPr>
      </p:pic>
    </p:spTree>
    <p:extLst>
      <p:ext uri="{BB962C8B-B14F-4D97-AF65-F5344CB8AC3E}">
        <p14:creationId xmlns:p14="http://schemas.microsoft.com/office/powerpoint/2010/main" val="1394236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766899" y="2623550"/>
            <a:ext cx="7979909" cy="923330"/>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Video Retrieval</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compute video retrieval score      :    </a:t>
            </a:r>
          </a:p>
          <a:p>
            <a:endParaRPr lang="en-US" altLang="zh-CN" sz="18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D51B8DA1-35B1-0149-9C7C-53E5FF9B1754}"/>
              </a:ext>
            </a:extLst>
          </p:cNvPr>
          <p:cNvGrpSpPr/>
          <p:nvPr/>
        </p:nvGrpSpPr>
        <p:grpSpPr>
          <a:xfrm>
            <a:off x="1800393" y="1152490"/>
            <a:ext cx="5050979" cy="1135346"/>
            <a:chOff x="1701002" y="1068065"/>
            <a:chExt cx="5050979" cy="1135346"/>
          </a:xfrm>
        </p:grpSpPr>
        <p:pic>
          <p:nvPicPr>
            <p:cNvPr id="11" name="Picture 10">
              <a:extLst>
                <a:ext uri="{FF2B5EF4-FFF2-40B4-BE49-F238E27FC236}">
                  <a16:creationId xmlns:a16="http://schemas.microsoft.com/office/drawing/2014/main" id="{CC5BA157-C44B-C747-AAC1-1A614288C4AF}"/>
                </a:ext>
              </a:extLst>
            </p:cNvPr>
            <p:cNvPicPr>
              <a:picLocks noChangeAspect="1"/>
            </p:cNvPicPr>
            <p:nvPr/>
          </p:nvPicPr>
          <p:blipFill rotWithShape="1">
            <a:blip r:embed="rId4"/>
            <a:srcRect l="19080" t="72166" r="28915" b="952"/>
            <a:stretch/>
          </p:blipFill>
          <p:spPr>
            <a:xfrm>
              <a:off x="1701002" y="1167658"/>
              <a:ext cx="4966726" cy="1005128"/>
            </a:xfrm>
            <a:prstGeom prst="rect">
              <a:avLst/>
            </a:prstGeom>
          </p:spPr>
        </p:pic>
        <p:sp>
          <p:nvSpPr>
            <p:cNvPr id="15" name="Rectangle 14">
              <a:extLst>
                <a:ext uri="{FF2B5EF4-FFF2-40B4-BE49-F238E27FC236}">
                  <a16:creationId xmlns:a16="http://schemas.microsoft.com/office/drawing/2014/main" id="{3946D559-E221-6544-B493-73791AC317B2}"/>
                </a:ext>
              </a:extLst>
            </p:cNvPr>
            <p:cNvSpPr/>
            <p:nvPr/>
          </p:nvSpPr>
          <p:spPr>
            <a:xfrm>
              <a:off x="5632174" y="1068065"/>
              <a:ext cx="1119807" cy="36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F047A7-2123-3F48-B958-C5606CFA40DF}"/>
                </a:ext>
              </a:extLst>
            </p:cNvPr>
            <p:cNvSpPr/>
            <p:nvPr/>
          </p:nvSpPr>
          <p:spPr>
            <a:xfrm>
              <a:off x="5625548" y="1840402"/>
              <a:ext cx="225287" cy="36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34A1F0-EDAF-AA4A-A514-A852B189F667}"/>
                </a:ext>
              </a:extLst>
            </p:cNvPr>
            <p:cNvSpPr/>
            <p:nvPr/>
          </p:nvSpPr>
          <p:spPr>
            <a:xfrm>
              <a:off x="5625547" y="1389639"/>
              <a:ext cx="225287" cy="408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A29EB72-CDB9-B64C-AB56-15219EBE4AE0}"/>
              </a:ext>
            </a:extLst>
          </p:cNvPr>
          <p:cNvPicPr>
            <a:picLocks noChangeAspect="1"/>
          </p:cNvPicPr>
          <p:nvPr/>
        </p:nvPicPr>
        <p:blipFill>
          <a:blip r:embed="rId5"/>
          <a:stretch>
            <a:fillRect/>
          </a:stretch>
        </p:blipFill>
        <p:spPr>
          <a:xfrm>
            <a:off x="2740300" y="3405299"/>
            <a:ext cx="3123787" cy="708488"/>
          </a:xfrm>
          <a:prstGeom prst="rect">
            <a:avLst/>
          </a:prstGeom>
        </p:spPr>
      </p:pic>
      <p:pic>
        <p:nvPicPr>
          <p:cNvPr id="8" name="Picture 7">
            <a:extLst>
              <a:ext uri="{FF2B5EF4-FFF2-40B4-BE49-F238E27FC236}">
                <a16:creationId xmlns:a16="http://schemas.microsoft.com/office/drawing/2014/main" id="{9B13CB6D-44A3-D042-AC58-2B84BF2A80A2}"/>
              </a:ext>
            </a:extLst>
          </p:cNvPr>
          <p:cNvPicPr>
            <a:picLocks noChangeAspect="1"/>
          </p:cNvPicPr>
          <p:nvPr/>
        </p:nvPicPr>
        <p:blipFill>
          <a:blip r:embed="rId6"/>
          <a:stretch>
            <a:fillRect/>
          </a:stretch>
        </p:blipFill>
        <p:spPr>
          <a:xfrm>
            <a:off x="4258587" y="2966410"/>
            <a:ext cx="320040" cy="228600"/>
          </a:xfrm>
          <a:prstGeom prst="rect">
            <a:avLst/>
          </a:prstGeom>
        </p:spPr>
      </p:pic>
      <p:sp>
        <p:nvSpPr>
          <p:cNvPr id="5" name="Rectangle 4">
            <a:extLst>
              <a:ext uri="{FF2B5EF4-FFF2-40B4-BE49-F238E27FC236}">
                <a16:creationId xmlns:a16="http://schemas.microsoft.com/office/drawing/2014/main" id="{88FE8DB5-3028-424D-948E-B79B0CEC64DE}"/>
              </a:ext>
            </a:extLst>
          </p:cNvPr>
          <p:cNvSpPr/>
          <p:nvPr/>
        </p:nvSpPr>
        <p:spPr>
          <a:xfrm>
            <a:off x="1996211" y="1902754"/>
            <a:ext cx="682455" cy="307777"/>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video</a:t>
            </a:r>
          </a:p>
        </p:txBody>
      </p:sp>
      <p:sp>
        <p:nvSpPr>
          <p:cNvPr id="7" name="Rectangle 6">
            <a:extLst>
              <a:ext uri="{FF2B5EF4-FFF2-40B4-BE49-F238E27FC236}">
                <a16:creationId xmlns:a16="http://schemas.microsoft.com/office/drawing/2014/main" id="{8F4426E4-70DA-EE4B-B274-074EB7D218AD}"/>
              </a:ext>
            </a:extLst>
          </p:cNvPr>
          <p:cNvSpPr/>
          <p:nvPr/>
        </p:nvSpPr>
        <p:spPr>
          <a:xfrm>
            <a:off x="3912840" y="1902754"/>
            <a:ext cx="789790" cy="307777"/>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subtitle</a:t>
            </a:r>
          </a:p>
        </p:txBody>
      </p:sp>
    </p:spTree>
    <p:extLst>
      <p:ext uri="{BB962C8B-B14F-4D97-AF65-F5344CB8AC3E}">
        <p14:creationId xmlns:p14="http://schemas.microsoft.com/office/powerpoint/2010/main" val="73901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766899" y="2676559"/>
            <a:ext cx="7979909" cy="923330"/>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Single Video Moment Retrieval</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first compute query-clip similarity scores                             :    </a:t>
            </a:r>
          </a:p>
          <a:p>
            <a:endParaRPr lang="en-US" altLang="zh-CN" sz="18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2EC89E1-938A-E649-B705-4B8FE62B2576}"/>
              </a:ext>
            </a:extLst>
          </p:cNvPr>
          <p:cNvPicPr>
            <a:picLocks noChangeAspect="1"/>
          </p:cNvPicPr>
          <p:nvPr/>
        </p:nvPicPr>
        <p:blipFill>
          <a:blip r:embed="rId4"/>
          <a:stretch>
            <a:fillRect/>
          </a:stretch>
        </p:blipFill>
        <p:spPr>
          <a:xfrm>
            <a:off x="5349736" y="3001798"/>
            <a:ext cx="1612216" cy="301752"/>
          </a:xfrm>
          <a:prstGeom prst="rect">
            <a:avLst/>
          </a:prstGeom>
        </p:spPr>
      </p:pic>
      <p:pic>
        <p:nvPicPr>
          <p:cNvPr id="12" name="Picture 11">
            <a:extLst>
              <a:ext uri="{FF2B5EF4-FFF2-40B4-BE49-F238E27FC236}">
                <a16:creationId xmlns:a16="http://schemas.microsoft.com/office/drawing/2014/main" id="{CF600F1D-74DA-B242-94DF-C503E54752CC}"/>
              </a:ext>
            </a:extLst>
          </p:cNvPr>
          <p:cNvPicPr>
            <a:picLocks noChangeAspect="1"/>
          </p:cNvPicPr>
          <p:nvPr/>
        </p:nvPicPr>
        <p:blipFill>
          <a:blip r:embed="rId5"/>
          <a:stretch>
            <a:fillRect/>
          </a:stretch>
        </p:blipFill>
        <p:spPr>
          <a:xfrm>
            <a:off x="2907124" y="3493044"/>
            <a:ext cx="2991788" cy="491697"/>
          </a:xfrm>
          <a:prstGeom prst="rect">
            <a:avLst/>
          </a:prstGeom>
        </p:spPr>
      </p:pic>
      <p:pic>
        <p:nvPicPr>
          <p:cNvPr id="16" name="Picture 15">
            <a:extLst>
              <a:ext uri="{FF2B5EF4-FFF2-40B4-BE49-F238E27FC236}">
                <a16:creationId xmlns:a16="http://schemas.microsoft.com/office/drawing/2014/main" id="{AC5DDCC4-E75C-1E4E-BE4B-BB8933E51B20}"/>
              </a:ext>
            </a:extLst>
          </p:cNvPr>
          <p:cNvPicPr>
            <a:picLocks noChangeAspect="1"/>
          </p:cNvPicPr>
          <p:nvPr/>
        </p:nvPicPr>
        <p:blipFill>
          <a:blip r:embed="rId6"/>
          <a:stretch>
            <a:fillRect/>
          </a:stretch>
        </p:blipFill>
        <p:spPr>
          <a:xfrm>
            <a:off x="1765024" y="931688"/>
            <a:ext cx="5278507" cy="1662352"/>
          </a:xfrm>
          <a:prstGeom prst="rect">
            <a:avLst/>
          </a:prstGeom>
        </p:spPr>
      </p:pic>
      <p:sp>
        <p:nvSpPr>
          <p:cNvPr id="3" name="Rectangle 2">
            <a:extLst>
              <a:ext uri="{FF2B5EF4-FFF2-40B4-BE49-F238E27FC236}">
                <a16:creationId xmlns:a16="http://schemas.microsoft.com/office/drawing/2014/main" id="{A119C287-B519-924B-BA98-E324F5BD6AF1}"/>
              </a:ext>
            </a:extLst>
          </p:cNvPr>
          <p:cNvSpPr/>
          <p:nvPr/>
        </p:nvSpPr>
        <p:spPr>
          <a:xfrm>
            <a:off x="1389421" y="1084722"/>
            <a:ext cx="682455" cy="307777"/>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video</a:t>
            </a:r>
          </a:p>
        </p:txBody>
      </p:sp>
      <p:sp>
        <p:nvSpPr>
          <p:cNvPr id="5" name="Rectangle 4">
            <a:extLst>
              <a:ext uri="{FF2B5EF4-FFF2-40B4-BE49-F238E27FC236}">
                <a16:creationId xmlns:a16="http://schemas.microsoft.com/office/drawing/2014/main" id="{DCCB0E81-A42C-E244-BAE1-C3732F93D3F9}"/>
              </a:ext>
            </a:extLst>
          </p:cNvPr>
          <p:cNvSpPr/>
          <p:nvPr/>
        </p:nvSpPr>
        <p:spPr>
          <a:xfrm>
            <a:off x="1310679" y="2129628"/>
            <a:ext cx="789790" cy="307777"/>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subtitle</a:t>
            </a:r>
          </a:p>
        </p:txBody>
      </p:sp>
    </p:spTree>
    <p:extLst>
      <p:ext uri="{BB962C8B-B14F-4D97-AF65-F5344CB8AC3E}">
        <p14:creationId xmlns:p14="http://schemas.microsoft.com/office/powerpoint/2010/main" val="820912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766899" y="2676559"/>
            <a:ext cx="7979909" cy="2031325"/>
          </a:xfrm>
          <a:prstGeom prst="rect">
            <a:avLst/>
          </a:prstGeom>
        </p:spPr>
        <p:txBody>
          <a:bodyPr wrap="square">
            <a:spAutoFit/>
          </a:bodyPr>
          <a:lstStyle/>
          <a:p>
            <a:r>
              <a:rPr lang="en-US" altLang="zh-CN" sz="1800">
                <a:latin typeface="Times New Roman" panose="02020603050405020304" pitchFamily="18" charset="0"/>
                <a:cs typeface="Times New Roman" panose="02020603050405020304" pitchFamily="18" charset="0"/>
              </a:rPr>
              <a:t>Single Video Moment Retrieval</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first compute query-clip similarity scores                              .</a:t>
            </a: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We then apply Convlutional Start-End (ConvSE) detector:</a:t>
            </a:r>
          </a:p>
          <a:p>
            <a:endParaRPr lang="en-US" altLang="zh-CN" sz="1800">
              <a:latin typeface="Times New Roman" panose="02020603050405020304" pitchFamily="18" charset="0"/>
              <a:cs typeface="Times New Roman" panose="02020603050405020304" pitchFamily="18" charset="0"/>
            </a:endParaRPr>
          </a:p>
          <a:p>
            <a:endParaRPr lang="en-US" altLang="zh-CN" sz="18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The scores are normalized with softmax to output the probabilities                         .</a:t>
            </a:r>
          </a:p>
          <a:p>
            <a:endParaRPr lang="en-US" altLang="zh-CN" sz="180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2EC89E1-938A-E649-B705-4B8FE62B2576}"/>
              </a:ext>
            </a:extLst>
          </p:cNvPr>
          <p:cNvPicPr>
            <a:picLocks noChangeAspect="1"/>
          </p:cNvPicPr>
          <p:nvPr/>
        </p:nvPicPr>
        <p:blipFill>
          <a:blip r:embed="rId4"/>
          <a:stretch>
            <a:fillRect/>
          </a:stretch>
        </p:blipFill>
        <p:spPr>
          <a:xfrm>
            <a:off x="5349736" y="3001798"/>
            <a:ext cx="1612216" cy="301752"/>
          </a:xfrm>
          <a:prstGeom prst="rect">
            <a:avLst/>
          </a:prstGeom>
        </p:spPr>
      </p:pic>
      <p:pic>
        <p:nvPicPr>
          <p:cNvPr id="6" name="Picture 5">
            <a:extLst>
              <a:ext uri="{FF2B5EF4-FFF2-40B4-BE49-F238E27FC236}">
                <a16:creationId xmlns:a16="http://schemas.microsoft.com/office/drawing/2014/main" id="{6FAB0640-14D3-1C4C-A331-5D7CF209CF8B}"/>
              </a:ext>
            </a:extLst>
          </p:cNvPr>
          <p:cNvPicPr>
            <a:picLocks noChangeAspect="1"/>
          </p:cNvPicPr>
          <p:nvPr/>
        </p:nvPicPr>
        <p:blipFill>
          <a:blip r:embed="rId5"/>
          <a:stretch>
            <a:fillRect/>
          </a:stretch>
        </p:blipFill>
        <p:spPr>
          <a:xfrm>
            <a:off x="1569312" y="3653065"/>
            <a:ext cx="6223828" cy="392808"/>
          </a:xfrm>
          <a:prstGeom prst="rect">
            <a:avLst/>
          </a:prstGeom>
        </p:spPr>
      </p:pic>
      <p:pic>
        <p:nvPicPr>
          <p:cNvPr id="7" name="Picture 6">
            <a:extLst>
              <a:ext uri="{FF2B5EF4-FFF2-40B4-BE49-F238E27FC236}">
                <a16:creationId xmlns:a16="http://schemas.microsoft.com/office/drawing/2014/main" id="{CE0DDFE4-6080-B742-97A4-A8BA80180A51}"/>
              </a:ext>
            </a:extLst>
          </p:cNvPr>
          <p:cNvPicPr>
            <a:picLocks noChangeAspect="1"/>
          </p:cNvPicPr>
          <p:nvPr/>
        </p:nvPicPr>
        <p:blipFill>
          <a:blip r:embed="rId6"/>
          <a:stretch>
            <a:fillRect/>
          </a:stretch>
        </p:blipFill>
        <p:spPr>
          <a:xfrm>
            <a:off x="1268615" y="845214"/>
            <a:ext cx="5585948" cy="1621727"/>
          </a:xfrm>
          <a:prstGeom prst="rect">
            <a:avLst/>
          </a:prstGeom>
        </p:spPr>
      </p:pic>
      <p:cxnSp>
        <p:nvCxnSpPr>
          <p:cNvPr id="9" name="Straight Arrow Connector 8">
            <a:extLst>
              <a:ext uri="{FF2B5EF4-FFF2-40B4-BE49-F238E27FC236}">
                <a16:creationId xmlns:a16="http://schemas.microsoft.com/office/drawing/2014/main" id="{919E3998-B125-A84F-BF32-3E87D8CFD3B6}"/>
              </a:ext>
            </a:extLst>
          </p:cNvPr>
          <p:cNvCxnSpPr/>
          <p:nvPr/>
        </p:nvCxnSpPr>
        <p:spPr>
          <a:xfrm flipV="1">
            <a:off x="5259519" y="1155032"/>
            <a:ext cx="0" cy="71501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6EFF6DA-64D9-7145-9C23-18B09D5726E4}"/>
              </a:ext>
            </a:extLst>
          </p:cNvPr>
          <p:cNvCxnSpPr/>
          <p:nvPr/>
        </p:nvCxnSpPr>
        <p:spPr>
          <a:xfrm flipV="1">
            <a:off x="5418794" y="1210336"/>
            <a:ext cx="0" cy="715019"/>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13FF21-0075-9741-9CD6-0A5E538ABEDB}"/>
              </a:ext>
            </a:extLst>
          </p:cNvPr>
          <p:cNvPicPr>
            <a:picLocks noChangeAspect="1"/>
          </p:cNvPicPr>
          <p:nvPr/>
        </p:nvPicPr>
        <p:blipFill>
          <a:blip r:embed="rId7"/>
          <a:stretch>
            <a:fillRect/>
          </a:stretch>
        </p:blipFill>
        <p:spPr>
          <a:xfrm>
            <a:off x="7288941" y="4058432"/>
            <a:ext cx="1360046" cy="325725"/>
          </a:xfrm>
          <a:prstGeom prst="rect">
            <a:avLst/>
          </a:prstGeom>
        </p:spPr>
      </p:pic>
    </p:spTree>
    <p:extLst>
      <p:ext uri="{BB962C8B-B14F-4D97-AF65-F5344CB8AC3E}">
        <p14:creationId xmlns:p14="http://schemas.microsoft.com/office/powerpoint/2010/main" val="32267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Our Model: Cross-modal Moment Localization (XML) </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416265" y="860251"/>
            <a:ext cx="7979909" cy="954107"/>
          </a:xfrm>
          <a:prstGeom prst="rect">
            <a:avLst/>
          </a:prstGeom>
        </p:spPr>
        <p:txBody>
          <a:bodyPr wrap="square">
            <a:spAutoFit/>
          </a:bodyPr>
          <a:lstStyle/>
          <a:p>
            <a:r>
              <a:rPr lang="en-US" altLang="zh-CN" sz="2000">
                <a:latin typeface="Times New Roman" panose="02020603050405020304" pitchFamily="18" charset="0"/>
                <a:cs typeface="Times New Roman" panose="02020603050405020304" pitchFamily="18" charset="0"/>
              </a:rPr>
              <a:t>Video Corpus Moment Retrieval</a:t>
            </a:r>
          </a:p>
          <a:p>
            <a:endParaRPr lang="en-US" altLang="zh-CN" sz="18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a:latin typeface="Times New Roman" panose="02020603050405020304" pitchFamily="18" charset="0"/>
                <a:cs typeface="Times New Roman" panose="02020603050405020304" pitchFamily="18" charset="0"/>
              </a:rPr>
              <a:t>Aggregate video-reteival score and single video moment retrieval score:</a:t>
            </a:r>
          </a:p>
        </p:txBody>
      </p:sp>
      <p:pic>
        <p:nvPicPr>
          <p:cNvPr id="5" name="Picture 4">
            <a:extLst>
              <a:ext uri="{FF2B5EF4-FFF2-40B4-BE49-F238E27FC236}">
                <a16:creationId xmlns:a16="http://schemas.microsoft.com/office/drawing/2014/main" id="{10DF2CA5-F7CB-BF42-8C1B-21E5BA8E37ED}"/>
              </a:ext>
            </a:extLst>
          </p:cNvPr>
          <p:cNvPicPr>
            <a:picLocks noChangeAspect="1"/>
          </p:cNvPicPr>
          <p:nvPr/>
        </p:nvPicPr>
        <p:blipFill>
          <a:blip r:embed="rId4"/>
          <a:stretch>
            <a:fillRect/>
          </a:stretch>
        </p:blipFill>
        <p:spPr>
          <a:xfrm>
            <a:off x="2071977" y="2286162"/>
            <a:ext cx="4371039" cy="346533"/>
          </a:xfrm>
          <a:prstGeom prst="rect">
            <a:avLst/>
          </a:prstGeom>
        </p:spPr>
      </p:pic>
      <p:pic>
        <p:nvPicPr>
          <p:cNvPr id="8" name="Picture 7">
            <a:extLst>
              <a:ext uri="{FF2B5EF4-FFF2-40B4-BE49-F238E27FC236}">
                <a16:creationId xmlns:a16="http://schemas.microsoft.com/office/drawing/2014/main" id="{5B7230D5-6B32-C94E-AC58-EFE63AF46CB7}"/>
              </a:ext>
            </a:extLst>
          </p:cNvPr>
          <p:cNvPicPr>
            <a:picLocks noChangeAspect="1"/>
          </p:cNvPicPr>
          <p:nvPr/>
        </p:nvPicPr>
        <p:blipFill>
          <a:blip r:embed="rId5"/>
          <a:stretch>
            <a:fillRect/>
          </a:stretch>
        </p:blipFill>
        <p:spPr>
          <a:xfrm>
            <a:off x="1552416" y="2792448"/>
            <a:ext cx="5707606" cy="346499"/>
          </a:xfrm>
          <a:prstGeom prst="rect">
            <a:avLst/>
          </a:prstGeom>
        </p:spPr>
      </p:pic>
    </p:spTree>
    <p:extLst>
      <p:ext uri="{BB962C8B-B14F-4D97-AF65-F5344CB8AC3E}">
        <p14:creationId xmlns:p14="http://schemas.microsoft.com/office/powerpoint/2010/main" val="2750829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582045" y="815630"/>
            <a:ext cx="7979909" cy="1692771"/>
          </a:xfrm>
          <a:prstGeom prst="rect">
            <a:avLst/>
          </a:prstGeom>
        </p:spPr>
        <p:txBody>
          <a:bodyPr wrap="square">
            <a:spAutoFit/>
          </a:bodyPr>
          <a:lstStyle/>
          <a:p>
            <a:r>
              <a:rPr lang="en-US" altLang="zh-CN" sz="2000">
                <a:latin typeface="Times New Roman" panose="02020603050405020304" pitchFamily="18" charset="0"/>
                <a:cs typeface="Times New Roman" panose="02020603050405020304" pitchFamily="18" charset="0"/>
              </a:rPr>
              <a:t>Data:</a:t>
            </a:r>
            <a:endParaRPr lang="en-US" altLang="zh-CN" sz="180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We split TVR into 80% training, 10% validation, 5% test-public, 5% test-private (reserved)</a:t>
            </a:r>
          </a:p>
          <a:p>
            <a:pPr marL="285750" lvl="1" indent="-285750">
              <a:buFont typeface="Arial" panose="020B0604020202020204" pitchFamily="34" charset="0"/>
              <a:buChar char="•"/>
            </a:pPr>
            <a:endParaRPr lang="en-US" altLang="zh-CN" sz="1600">
              <a:latin typeface="Times New Roman" panose="02020603050405020304" pitchFamily="18" charset="0"/>
              <a:cs typeface="Times New Roman" panose="02020603050405020304" pitchFamily="18" charset="0"/>
            </a:endParaRPr>
          </a:p>
          <a:p>
            <a:pPr lvl="1"/>
            <a:endParaRPr lang="en-US" altLang="zh-CN" sz="1600">
              <a:latin typeface="Times New Roman" panose="02020603050405020304" pitchFamily="18" charset="0"/>
              <a:cs typeface="Times New Roman" panose="02020603050405020304" pitchFamily="18" charset="0"/>
            </a:endParaRPr>
          </a:p>
          <a:p>
            <a:pPr lvl="1"/>
            <a:r>
              <a:rPr lang="en-US" altLang="zh-CN" sz="1800">
                <a:latin typeface="Times New Roman" panose="02020603050405020304" pitchFamily="18" charset="0"/>
                <a:cs typeface="Times New Roman" panose="02020603050405020304" pitchFamily="18" charset="0"/>
              </a:rPr>
              <a:t>Metrics</a:t>
            </a: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Recall at K (R@K). A prediction is correct if </a:t>
            </a:r>
          </a:p>
        </p:txBody>
      </p:sp>
      <p:sp>
        <p:nvSpPr>
          <p:cNvPr id="3" name="Rectangle 2">
            <a:extLst>
              <a:ext uri="{FF2B5EF4-FFF2-40B4-BE49-F238E27FC236}">
                <a16:creationId xmlns:a16="http://schemas.microsoft.com/office/drawing/2014/main" id="{E6EA84E7-2819-5D40-A40A-5C5EDA0B3156}"/>
              </a:ext>
            </a:extLst>
          </p:cNvPr>
          <p:cNvSpPr/>
          <p:nvPr/>
        </p:nvSpPr>
        <p:spPr>
          <a:xfrm>
            <a:off x="1182206" y="2508401"/>
            <a:ext cx="6973384" cy="584775"/>
          </a:xfrm>
          <a:prstGeom prst="rect">
            <a:avLst/>
          </a:prstGeom>
        </p:spPr>
        <p:txBody>
          <a:bodyPr wrap="none">
            <a:spAutoFit/>
          </a:bodyPr>
          <a:lstStyle/>
          <a:p>
            <a:pPr marL="342900" indent="-342900">
              <a:buFont typeface="+mj-lt"/>
              <a:buAutoNum type="arabicParenR"/>
            </a:pPr>
            <a:r>
              <a:rPr lang="en-US" sz="1600">
                <a:latin typeface="Times New Roman" panose="02020603050405020304" pitchFamily="18" charset="0"/>
                <a:cs typeface="Times New Roman" panose="02020603050405020304" pitchFamily="18" charset="0"/>
              </a:rPr>
              <a:t>Predicted video matches the GT video; </a:t>
            </a:r>
          </a:p>
          <a:p>
            <a:pPr marL="342900" indent="-342900">
              <a:buFont typeface="+mj-lt"/>
              <a:buAutoNum type="arabicParenR"/>
            </a:pPr>
            <a:r>
              <a:rPr lang="en-US" sz="1600">
                <a:latin typeface="Times New Roman" panose="02020603050405020304" pitchFamily="18" charset="0"/>
                <a:cs typeface="Times New Roman" panose="02020603050405020304" pitchFamily="18" charset="0"/>
              </a:rPr>
              <a:t>Predicted moment span has high Intersection-over-Union (IoU) with GT span.</a:t>
            </a:r>
          </a:p>
        </p:txBody>
      </p:sp>
    </p:spTree>
    <p:extLst>
      <p:ext uri="{BB962C8B-B14F-4D97-AF65-F5344CB8AC3E}">
        <p14:creationId xmlns:p14="http://schemas.microsoft.com/office/powerpoint/2010/main" val="310415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8" name="Rectangle 17">
            <a:extLst>
              <a:ext uri="{FF2B5EF4-FFF2-40B4-BE49-F238E27FC236}">
                <a16:creationId xmlns:a16="http://schemas.microsoft.com/office/drawing/2014/main" id="{EDE8E00F-80A3-F84A-8BAA-688E26D4433C}"/>
              </a:ext>
            </a:extLst>
          </p:cNvPr>
          <p:cNvSpPr/>
          <p:nvPr/>
        </p:nvSpPr>
        <p:spPr>
          <a:xfrm>
            <a:off x="1994676" y="1248660"/>
            <a:ext cx="4918105" cy="338554"/>
          </a:xfrm>
          <a:prstGeom prst="rect">
            <a:avLst/>
          </a:prstGeom>
        </p:spPr>
        <p:txBody>
          <a:bodyPr wrap="square">
            <a:spAutoFit/>
          </a:bodyPr>
          <a:lstStyle/>
          <a:p>
            <a:pPr lvl="1"/>
            <a:r>
              <a:rPr lang="en-US" altLang="zh-CN" sz="1600">
                <a:latin typeface="Times New Roman" panose="02020603050405020304" pitchFamily="18" charset="0"/>
                <a:cs typeface="Times New Roman" panose="02020603050405020304" pitchFamily="18" charset="0"/>
              </a:rPr>
              <a:t>Baseline comparison on TVR test-public set, VCMR task. </a:t>
            </a:r>
          </a:p>
        </p:txBody>
      </p:sp>
      <p:pic>
        <p:nvPicPr>
          <p:cNvPr id="6" name="Picture 5">
            <a:extLst>
              <a:ext uri="{FF2B5EF4-FFF2-40B4-BE49-F238E27FC236}">
                <a16:creationId xmlns:a16="http://schemas.microsoft.com/office/drawing/2014/main" id="{273BB635-C5CC-5740-A814-3317F7ADFBA3}"/>
              </a:ext>
            </a:extLst>
          </p:cNvPr>
          <p:cNvPicPr>
            <a:picLocks noChangeAspect="1"/>
          </p:cNvPicPr>
          <p:nvPr/>
        </p:nvPicPr>
        <p:blipFill rotWithShape="1">
          <a:blip r:embed="rId4"/>
          <a:srcRect l="22113" t="18847" r="21962" b="67364"/>
          <a:stretch/>
        </p:blipFill>
        <p:spPr>
          <a:xfrm>
            <a:off x="805888" y="1655966"/>
            <a:ext cx="7666570" cy="2446357"/>
          </a:xfrm>
          <a:prstGeom prst="rect">
            <a:avLst/>
          </a:prstGeom>
        </p:spPr>
      </p:pic>
      <p:cxnSp>
        <p:nvCxnSpPr>
          <p:cNvPr id="7" name="Straight Connector 6">
            <a:extLst>
              <a:ext uri="{FF2B5EF4-FFF2-40B4-BE49-F238E27FC236}">
                <a16:creationId xmlns:a16="http://schemas.microsoft.com/office/drawing/2014/main" id="{A6DAE3D7-5FE1-6744-8925-91FC65B6BD18}"/>
              </a:ext>
            </a:extLst>
          </p:cNvPr>
          <p:cNvCxnSpPr>
            <a:cxnSpLocks/>
          </p:cNvCxnSpPr>
          <p:nvPr/>
        </p:nvCxnSpPr>
        <p:spPr>
          <a:xfrm>
            <a:off x="3588848" y="4035736"/>
            <a:ext cx="38844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608A6E-4035-6446-943C-4A3780746103}"/>
              </a:ext>
            </a:extLst>
          </p:cNvPr>
          <p:cNvCxnSpPr>
            <a:cxnSpLocks/>
          </p:cNvCxnSpPr>
          <p:nvPr/>
        </p:nvCxnSpPr>
        <p:spPr>
          <a:xfrm>
            <a:off x="8050844" y="4035736"/>
            <a:ext cx="3219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81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Moment Retrieval</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Example</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5"/>
          <a:srcRect l="15762" t="13032" r="10521" b="10687"/>
          <a:stretch/>
        </p:blipFill>
        <p:spPr>
          <a:xfrm>
            <a:off x="97123" y="4298797"/>
            <a:ext cx="804398" cy="802006"/>
          </a:xfrm>
          <a:prstGeom prst="rect">
            <a:avLst/>
          </a:prstGeom>
        </p:spPr>
      </p:pic>
      <p:pic>
        <p:nvPicPr>
          <p:cNvPr id="8" name="friends_s01e01_seg02_clip_05_with_subs_q87388_clip" descr="friends_s01e01_seg02_clip_05_with_subs_q87388_clip">
            <a:hlinkClick r:id="" action="ppaction://media"/>
            <a:extLst>
              <a:ext uri="{FF2B5EF4-FFF2-40B4-BE49-F238E27FC236}">
                <a16:creationId xmlns:a16="http://schemas.microsoft.com/office/drawing/2014/main" id="{F3745D11-BDF6-8E42-9F78-6F4AEB6ACD7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079" t="9824" r="904" b="2141"/>
          <a:stretch/>
        </p:blipFill>
        <p:spPr>
          <a:xfrm>
            <a:off x="901521" y="1104633"/>
            <a:ext cx="3185947" cy="2146126"/>
          </a:xfrm>
          <a:prstGeom prst="rect">
            <a:avLst/>
          </a:prstGeom>
        </p:spPr>
      </p:pic>
      <p:sp>
        <p:nvSpPr>
          <p:cNvPr id="19" name="TextBox 18">
            <a:extLst>
              <a:ext uri="{FF2B5EF4-FFF2-40B4-BE49-F238E27FC236}">
                <a16:creationId xmlns:a16="http://schemas.microsoft.com/office/drawing/2014/main" id="{8B4C271E-9D67-414C-8746-1A81313E07D9}"/>
              </a:ext>
            </a:extLst>
          </p:cNvPr>
          <p:cNvSpPr txBox="1"/>
          <p:nvPr/>
        </p:nvSpPr>
        <p:spPr>
          <a:xfrm>
            <a:off x="3802344" y="3861782"/>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CCBB693B-4F5D-4A47-8C80-D73FE0BDD77A}"/>
              </a:ext>
            </a:extLst>
          </p:cNvPr>
          <p:cNvSpPr/>
          <p:nvPr/>
        </p:nvSpPr>
        <p:spPr>
          <a:xfrm>
            <a:off x="3611707"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00:54</a:t>
            </a:r>
            <a:endParaRPr lang="en-US" sz="12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7EB1B70-94C0-C843-81B8-3C3DFCD36E62}"/>
              </a:ext>
            </a:extLst>
          </p:cNvPr>
          <p:cNvSpPr/>
          <p:nvPr/>
        </p:nvSpPr>
        <p:spPr>
          <a:xfrm>
            <a:off x="2375448"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00:44</a:t>
            </a:r>
            <a:endParaRPr lang="en-US" sz="1200"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54D769AB-24F0-494E-8D68-89FF73F2A24A}"/>
              </a:ext>
            </a:extLst>
          </p:cNvPr>
          <p:cNvCxnSpPr>
            <a:cxnSpLocks/>
          </p:cNvCxnSpPr>
          <p:nvPr/>
        </p:nvCxnSpPr>
        <p:spPr>
          <a:xfrm flipV="1">
            <a:off x="2732016" y="4029260"/>
            <a:ext cx="1092628"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A3DE9F9-7B7E-144B-B9CF-3BCE514EB505}"/>
              </a:ext>
            </a:extLst>
          </p:cNvPr>
          <p:cNvSpPr txBox="1"/>
          <p:nvPr/>
        </p:nvSpPr>
        <p:spPr>
          <a:xfrm>
            <a:off x="2604318" y="3858824"/>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0" name="Picture 9" descr="A person sitting on a table&#10;&#10;Description automatically generated">
            <a:extLst>
              <a:ext uri="{FF2B5EF4-FFF2-40B4-BE49-F238E27FC236}">
                <a16:creationId xmlns:a16="http://schemas.microsoft.com/office/drawing/2014/main" id="{06DB0B3B-1B77-2046-95FE-CF76C75FA4EB}"/>
              </a:ext>
            </a:extLst>
          </p:cNvPr>
          <p:cNvPicPr>
            <a:picLocks noChangeAspect="1"/>
          </p:cNvPicPr>
          <p:nvPr/>
        </p:nvPicPr>
        <p:blipFill>
          <a:blip r:embed="rId7"/>
          <a:stretch>
            <a:fillRect/>
          </a:stretch>
        </p:blipFill>
        <p:spPr>
          <a:xfrm>
            <a:off x="830503" y="3410261"/>
            <a:ext cx="597408" cy="448056"/>
          </a:xfrm>
          <a:prstGeom prst="rect">
            <a:avLst/>
          </a:prstGeom>
        </p:spPr>
      </p:pic>
      <p:pic>
        <p:nvPicPr>
          <p:cNvPr id="31" name="Picture 30" descr="A group of people posing for the camera&#10;&#10;Description automatically generated">
            <a:extLst>
              <a:ext uri="{FF2B5EF4-FFF2-40B4-BE49-F238E27FC236}">
                <a16:creationId xmlns:a16="http://schemas.microsoft.com/office/drawing/2014/main" id="{0636A8EF-284A-FA43-BEE8-D13A4B6C45C3}"/>
              </a:ext>
            </a:extLst>
          </p:cNvPr>
          <p:cNvPicPr>
            <a:picLocks noChangeAspect="1"/>
          </p:cNvPicPr>
          <p:nvPr/>
        </p:nvPicPr>
        <p:blipFill>
          <a:blip r:embed="rId8"/>
          <a:stretch>
            <a:fillRect/>
          </a:stretch>
        </p:blipFill>
        <p:spPr>
          <a:xfrm>
            <a:off x="1442169" y="3410261"/>
            <a:ext cx="597408" cy="448056"/>
          </a:xfrm>
          <a:prstGeom prst="rect">
            <a:avLst/>
          </a:prstGeom>
        </p:spPr>
      </p:pic>
      <p:pic>
        <p:nvPicPr>
          <p:cNvPr id="35" name="Picture 34" descr="A person sitting on a bed&#10;&#10;Description automatically generated">
            <a:extLst>
              <a:ext uri="{FF2B5EF4-FFF2-40B4-BE49-F238E27FC236}">
                <a16:creationId xmlns:a16="http://schemas.microsoft.com/office/drawing/2014/main" id="{71A4B0A9-B450-B746-9366-BD97DEF19B59}"/>
              </a:ext>
            </a:extLst>
          </p:cNvPr>
          <p:cNvPicPr>
            <a:picLocks noChangeAspect="1"/>
          </p:cNvPicPr>
          <p:nvPr/>
        </p:nvPicPr>
        <p:blipFill>
          <a:blip r:embed="rId9"/>
          <a:stretch>
            <a:fillRect/>
          </a:stretch>
        </p:blipFill>
        <p:spPr>
          <a:xfrm>
            <a:off x="2053835" y="3410261"/>
            <a:ext cx="597408" cy="448056"/>
          </a:xfrm>
          <a:prstGeom prst="rect">
            <a:avLst/>
          </a:prstGeom>
        </p:spPr>
      </p:pic>
      <p:pic>
        <p:nvPicPr>
          <p:cNvPr id="37" name="Picture 36">
            <a:extLst>
              <a:ext uri="{FF2B5EF4-FFF2-40B4-BE49-F238E27FC236}">
                <a16:creationId xmlns:a16="http://schemas.microsoft.com/office/drawing/2014/main" id="{97943A06-86FD-EE4D-AB3B-7E8398823033}"/>
              </a:ext>
            </a:extLst>
          </p:cNvPr>
          <p:cNvPicPr>
            <a:picLocks noChangeAspect="1"/>
          </p:cNvPicPr>
          <p:nvPr/>
        </p:nvPicPr>
        <p:blipFill>
          <a:blip r:embed="rId10"/>
          <a:stretch>
            <a:fillRect/>
          </a:stretch>
        </p:blipFill>
        <p:spPr>
          <a:xfrm>
            <a:off x="2665501" y="3410261"/>
            <a:ext cx="597408" cy="448056"/>
          </a:xfrm>
          <a:prstGeom prst="rect">
            <a:avLst/>
          </a:prstGeom>
        </p:spPr>
      </p:pic>
      <p:pic>
        <p:nvPicPr>
          <p:cNvPr id="39" name="Picture 38" descr="A person wearing a dress&#10;&#10;Description automatically generated">
            <a:extLst>
              <a:ext uri="{FF2B5EF4-FFF2-40B4-BE49-F238E27FC236}">
                <a16:creationId xmlns:a16="http://schemas.microsoft.com/office/drawing/2014/main" id="{02894125-D0B4-C342-8448-DC77B6629217}"/>
              </a:ext>
            </a:extLst>
          </p:cNvPr>
          <p:cNvPicPr>
            <a:picLocks noChangeAspect="1"/>
          </p:cNvPicPr>
          <p:nvPr/>
        </p:nvPicPr>
        <p:blipFill>
          <a:blip r:embed="rId11"/>
          <a:stretch>
            <a:fillRect/>
          </a:stretch>
        </p:blipFill>
        <p:spPr>
          <a:xfrm>
            <a:off x="3272668" y="3410261"/>
            <a:ext cx="597408" cy="448056"/>
          </a:xfrm>
          <a:prstGeom prst="rect">
            <a:avLst/>
          </a:prstGeom>
        </p:spPr>
      </p:pic>
      <p:pic>
        <p:nvPicPr>
          <p:cNvPr id="41" name="Picture 40" descr="A flat screen television&#10;&#10;Description automatically generated">
            <a:extLst>
              <a:ext uri="{FF2B5EF4-FFF2-40B4-BE49-F238E27FC236}">
                <a16:creationId xmlns:a16="http://schemas.microsoft.com/office/drawing/2014/main" id="{E5496646-30E5-2E43-B4DE-412698587D22}"/>
              </a:ext>
            </a:extLst>
          </p:cNvPr>
          <p:cNvPicPr>
            <a:picLocks noChangeAspect="1"/>
          </p:cNvPicPr>
          <p:nvPr/>
        </p:nvPicPr>
        <p:blipFill>
          <a:blip r:embed="rId12"/>
          <a:stretch>
            <a:fillRect/>
          </a:stretch>
        </p:blipFill>
        <p:spPr>
          <a:xfrm>
            <a:off x="3891931" y="3410261"/>
            <a:ext cx="597408" cy="448056"/>
          </a:xfrm>
          <a:prstGeom prst="rect">
            <a:avLst/>
          </a:prstGeom>
        </p:spPr>
      </p:pic>
      <p:sp>
        <p:nvSpPr>
          <p:cNvPr id="14" name="Rectangle 13">
            <a:extLst>
              <a:ext uri="{FF2B5EF4-FFF2-40B4-BE49-F238E27FC236}">
                <a16:creationId xmlns:a16="http://schemas.microsoft.com/office/drawing/2014/main" id="{443D01A3-840F-5D4D-9EC3-3D7C8B7664BC}"/>
              </a:ext>
            </a:extLst>
          </p:cNvPr>
          <p:cNvSpPr/>
          <p:nvPr/>
        </p:nvSpPr>
        <p:spPr>
          <a:xfrm>
            <a:off x="648292" y="3385287"/>
            <a:ext cx="2008892"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9A8894-EE0B-8342-9E4D-13A34532E421}"/>
              </a:ext>
            </a:extLst>
          </p:cNvPr>
          <p:cNvSpPr/>
          <p:nvPr/>
        </p:nvSpPr>
        <p:spPr>
          <a:xfrm>
            <a:off x="3898594" y="3360314"/>
            <a:ext cx="654820"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1AF4D2-8AE0-A146-909A-B67A4BE464ED}"/>
              </a:ext>
            </a:extLst>
          </p:cNvPr>
          <p:cNvSpPr/>
          <p:nvPr/>
        </p:nvSpPr>
        <p:spPr>
          <a:xfrm>
            <a:off x="2672164" y="3411394"/>
            <a:ext cx="1219767" cy="4469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a:extLst>
              <a:ext uri="{FF2B5EF4-FFF2-40B4-BE49-F238E27FC236}">
                <a16:creationId xmlns:a16="http://schemas.microsoft.com/office/drawing/2014/main" id="{2F75ABB1-10D8-044B-B854-0FD43A23297F}"/>
              </a:ext>
            </a:extLst>
          </p:cNvPr>
          <p:cNvSpPr/>
          <p:nvPr/>
        </p:nvSpPr>
        <p:spPr>
          <a:xfrm>
            <a:off x="4776910" y="1958269"/>
            <a:ext cx="3866770" cy="738664"/>
          </a:xfrm>
          <a:prstGeom prst="rect">
            <a:avLst/>
          </a:prstGeom>
        </p:spPr>
        <p:txBody>
          <a:bodyPr wrap="square">
            <a:spAutoFit/>
          </a:bodyPr>
          <a:lstStyle/>
          <a:p>
            <a:r>
              <a:rPr lang="en-US" dirty="0">
                <a:solidFill>
                  <a:srgbClr val="E08956"/>
                </a:solidFill>
                <a:latin typeface="Times New Roman" panose="02020603050405020304" pitchFamily="18" charset="0"/>
                <a:cs typeface="Times New Roman" panose="02020603050405020304" pitchFamily="18" charset="0"/>
              </a:rPr>
              <a:t>Query: </a:t>
            </a:r>
            <a:r>
              <a:rPr lang="en-US" dirty="0">
                <a:solidFill>
                  <a:schemeClr val="tx1"/>
                </a:solidFill>
                <a:latin typeface="Times New Roman" panose="02020603050405020304" pitchFamily="18" charset="0"/>
                <a:cs typeface="Times New Roman" panose="02020603050405020304" pitchFamily="18" charset="0"/>
              </a:rPr>
              <a:t>Rachel explains to her dad on the phone why she can't marry her fiancé.</a:t>
            </a:r>
          </a:p>
          <a:p>
            <a:r>
              <a:rPr lang="en-US" dirty="0">
                <a:solidFill>
                  <a:srgbClr val="E07A48"/>
                </a:solidFill>
                <a:latin typeface="Times New Roman" panose="02020603050405020304" pitchFamily="18" charset="0"/>
                <a:cs typeface="Times New Roman" panose="02020603050405020304" pitchFamily="18" charset="0"/>
              </a:rPr>
              <a:t>Query Type: </a:t>
            </a:r>
            <a:r>
              <a:rPr lang="en-US" dirty="0">
                <a:solidFill>
                  <a:schemeClr val="tx1"/>
                </a:solidFill>
                <a:latin typeface="Times New Roman" panose="02020603050405020304" pitchFamily="18" charset="0"/>
                <a:cs typeface="Times New Roman" panose="02020603050405020304" pitchFamily="18" charset="0"/>
              </a:rPr>
              <a:t>video + subtitle</a:t>
            </a:r>
          </a:p>
        </p:txBody>
      </p:sp>
    </p:spTree>
    <p:extLst>
      <p:ext uri="{BB962C8B-B14F-4D97-AF65-F5344CB8AC3E}">
        <p14:creationId xmlns:p14="http://schemas.microsoft.com/office/powerpoint/2010/main" val="281235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11" name="Picture 10">
            <a:extLst>
              <a:ext uri="{FF2B5EF4-FFF2-40B4-BE49-F238E27FC236}">
                <a16:creationId xmlns:a16="http://schemas.microsoft.com/office/drawing/2014/main" id="{4A952211-FF58-9347-BBAF-42911622DEF0}"/>
              </a:ext>
            </a:extLst>
          </p:cNvPr>
          <p:cNvPicPr>
            <a:picLocks noChangeAspect="1"/>
          </p:cNvPicPr>
          <p:nvPr/>
        </p:nvPicPr>
        <p:blipFill rotWithShape="1">
          <a:blip r:embed="rId4"/>
          <a:srcRect r="73543"/>
          <a:stretch/>
        </p:blipFill>
        <p:spPr>
          <a:xfrm>
            <a:off x="5350438" y="1280958"/>
            <a:ext cx="2785930" cy="2312894"/>
          </a:xfrm>
          <a:prstGeom prst="rect">
            <a:avLst/>
          </a:prstGeom>
        </p:spPr>
      </p:pic>
      <p:sp>
        <p:nvSpPr>
          <p:cNvPr id="14" name="Rectangle 13">
            <a:extLst>
              <a:ext uri="{FF2B5EF4-FFF2-40B4-BE49-F238E27FC236}">
                <a16:creationId xmlns:a16="http://schemas.microsoft.com/office/drawing/2014/main" id="{E2C51BDD-F000-9442-852F-06354265D136}"/>
              </a:ext>
            </a:extLst>
          </p:cNvPr>
          <p:cNvSpPr/>
          <p:nvPr/>
        </p:nvSpPr>
        <p:spPr>
          <a:xfrm>
            <a:off x="578223" y="1888800"/>
            <a:ext cx="4365054" cy="1323439"/>
          </a:xfrm>
          <a:prstGeom prst="rect">
            <a:avLst/>
          </a:prstGeom>
        </p:spPr>
        <p:txBody>
          <a:bodyPr wrap="square">
            <a:spAutoFit/>
          </a:bodyPr>
          <a:lstStyle/>
          <a:p>
            <a:pPr lvl="1"/>
            <a:r>
              <a:rPr lang="en-US" altLang="zh-CN" sz="1600">
                <a:latin typeface="Times New Roman" panose="02020603050405020304" pitchFamily="18" charset="0"/>
                <a:cs typeface="Times New Roman" panose="02020603050405020304" pitchFamily="18" charset="0"/>
              </a:rPr>
              <a:t>Performance of XML models that use only video, subtitle, or both as inputs.</a:t>
            </a:r>
          </a:p>
          <a:p>
            <a:pPr lvl="1"/>
            <a:endParaRPr lang="en-US" altLang="zh-CN" sz="160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Use both video and subtitle performs the best.</a:t>
            </a:r>
            <a:endParaRPr lang="en-US" altLang="zh-CN" sz="1600">
              <a:latin typeface="Times New Roman" panose="02020603050405020304" pitchFamily="18" charset="0"/>
              <a:cs typeface="Times New Roman" panose="02020603050405020304" pitchFamily="18" charset="0"/>
            </a:endParaRPr>
          </a:p>
          <a:p>
            <a:pPr lvl="1"/>
            <a:endParaRPr lang="en-US" altLang="zh-CN" sz="1600">
              <a:latin typeface="Times New Roman" panose="02020603050405020304" pitchFamily="18" charset="0"/>
              <a:cs typeface="Times New Roman" panose="02020603050405020304" pitchFamily="18" charset="0"/>
            </a:endParaRPr>
          </a:p>
        </p:txBody>
      </p:sp>
      <p:cxnSp>
        <p:nvCxnSpPr>
          <p:cNvPr id="35" name="Straight Arrow Connector 34">
            <a:extLst>
              <a:ext uri="{FF2B5EF4-FFF2-40B4-BE49-F238E27FC236}">
                <a16:creationId xmlns:a16="http://schemas.microsoft.com/office/drawing/2014/main" id="{2DC570F5-6B3F-C743-BBF5-9791C9A59D8C}"/>
              </a:ext>
            </a:extLst>
          </p:cNvPr>
          <p:cNvCxnSpPr>
            <a:cxnSpLocks/>
          </p:cNvCxnSpPr>
          <p:nvPr/>
        </p:nvCxnSpPr>
        <p:spPr>
          <a:xfrm flipH="1">
            <a:off x="6760488" y="2437405"/>
            <a:ext cx="514301" cy="22623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5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11" name="Picture 10">
            <a:extLst>
              <a:ext uri="{FF2B5EF4-FFF2-40B4-BE49-F238E27FC236}">
                <a16:creationId xmlns:a16="http://schemas.microsoft.com/office/drawing/2014/main" id="{4A952211-FF58-9347-BBAF-42911622DEF0}"/>
              </a:ext>
            </a:extLst>
          </p:cNvPr>
          <p:cNvPicPr>
            <a:picLocks noChangeAspect="1"/>
          </p:cNvPicPr>
          <p:nvPr/>
        </p:nvPicPr>
        <p:blipFill rotWithShape="1">
          <a:blip r:embed="rId4"/>
          <a:srcRect l="26091"/>
          <a:stretch/>
        </p:blipFill>
        <p:spPr>
          <a:xfrm>
            <a:off x="901521" y="2031181"/>
            <a:ext cx="6131419" cy="1822159"/>
          </a:xfrm>
          <a:prstGeom prst="rect">
            <a:avLst/>
          </a:prstGeom>
        </p:spPr>
      </p:pic>
      <p:sp>
        <p:nvSpPr>
          <p:cNvPr id="14" name="Rectangle 13">
            <a:extLst>
              <a:ext uri="{FF2B5EF4-FFF2-40B4-BE49-F238E27FC236}">
                <a16:creationId xmlns:a16="http://schemas.microsoft.com/office/drawing/2014/main" id="{E2C51BDD-F000-9442-852F-06354265D136}"/>
              </a:ext>
            </a:extLst>
          </p:cNvPr>
          <p:cNvSpPr/>
          <p:nvPr/>
        </p:nvSpPr>
        <p:spPr>
          <a:xfrm>
            <a:off x="348225" y="1182836"/>
            <a:ext cx="8360229" cy="584775"/>
          </a:xfrm>
          <a:prstGeom prst="rect">
            <a:avLst/>
          </a:prstGeom>
        </p:spPr>
        <p:txBody>
          <a:bodyPr wrap="square">
            <a:spAutoFit/>
          </a:bodyPr>
          <a:lstStyle/>
          <a:p>
            <a:pPr lvl="1"/>
            <a:r>
              <a:rPr lang="en-US" altLang="zh-CN" sz="1600">
                <a:latin typeface="Times New Roman" panose="02020603050405020304" pitchFamily="18" charset="0"/>
                <a:cs typeface="Times New Roman" panose="02020603050405020304" pitchFamily="18" charset="0"/>
              </a:rPr>
              <a:t>Performance breakdown of video-only, subtitle-only, video+subtitle XML models on different query types (with percentage of queries shown in brackets) </a:t>
            </a:r>
          </a:p>
        </p:txBody>
      </p:sp>
      <p:grpSp>
        <p:nvGrpSpPr>
          <p:cNvPr id="9" name="Group 8">
            <a:extLst>
              <a:ext uri="{FF2B5EF4-FFF2-40B4-BE49-F238E27FC236}">
                <a16:creationId xmlns:a16="http://schemas.microsoft.com/office/drawing/2014/main" id="{07AED9E4-683E-F547-A61C-17CC0EA7ADDA}"/>
              </a:ext>
            </a:extLst>
          </p:cNvPr>
          <p:cNvGrpSpPr/>
          <p:nvPr/>
        </p:nvGrpSpPr>
        <p:grpSpPr>
          <a:xfrm>
            <a:off x="1207416" y="2183818"/>
            <a:ext cx="1485041" cy="1136354"/>
            <a:chOff x="2894454" y="2022453"/>
            <a:chExt cx="1485041" cy="1136354"/>
          </a:xfrm>
        </p:grpSpPr>
        <p:grpSp>
          <p:nvGrpSpPr>
            <p:cNvPr id="6" name="Group 5">
              <a:extLst>
                <a:ext uri="{FF2B5EF4-FFF2-40B4-BE49-F238E27FC236}">
                  <a16:creationId xmlns:a16="http://schemas.microsoft.com/office/drawing/2014/main" id="{62E47BE8-C63C-EF48-BEE4-2542651F9A79}"/>
                </a:ext>
              </a:extLst>
            </p:cNvPr>
            <p:cNvGrpSpPr/>
            <p:nvPr/>
          </p:nvGrpSpPr>
          <p:grpSpPr>
            <a:xfrm>
              <a:off x="3019590" y="2110350"/>
              <a:ext cx="1194780" cy="1048457"/>
              <a:chOff x="3019590" y="2110350"/>
              <a:chExt cx="1194780" cy="1048457"/>
            </a:xfrm>
          </p:grpSpPr>
          <p:grpSp>
            <p:nvGrpSpPr>
              <p:cNvPr id="3" name="Group 2">
                <a:extLst>
                  <a:ext uri="{FF2B5EF4-FFF2-40B4-BE49-F238E27FC236}">
                    <a16:creationId xmlns:a16="http://schemas.microsoft.com/office/drawing/2014/main" id="{D16E4E4F-8380-044E-9E79-B8BC53BCB6AD}"/>
                  </a:ext>
                </a:extLst>
              </p:cNvPr>
              <p:cNvGrpSpPr/>
              <p:nvPr/>
            </p:nvGrpSpPr>
            <p:grpSpPr>
              <a:xfrm>
                <a:off x="3019590" y="2110350"/>
                <a:ext cx="1194780" cy="711589"/>
                <a:chOff x="3019590" y="2110350"/>
                <a:chExt cx="1194780" cy="711589"/>
              </a:xfrm>
            </p:grpSpPr>
            <p:cxnSp>
              <p:nvCxnSpPr>
                <p:cNvPr id="31" name="Straight Arrow Connector 30">
                  <a:extLst>
                    <a:ext uri="{FF2B5EF4-FFF2-40B4-BE49-F238E27FC236}">
                      <a16:creationId xmlns:a16="http://schemas.microsoft.com/office/drawing/2014/main" id="{AA32B563-D39F-1144-A906-77CCF0AF9219}"/>
                    </a:ext>
                  </a:extLst>
                </p:cNvPr>
                <p:cNvCxnSpPr>
                  <a:cxnSpLocks/>
                </p:cNvCxnSpPr>
                <p:nvPr/>
              </p:nvCxnSpPr>
              <p:spPr>
                <a:xfrm flipH="1">
                  <a:off x="3019590" y="2261318"/>
                  <a:ext cx="403204" cy="560621"/>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7023C02-DF48-0040-8DF4-A2CE960BA43C}"/>
                    </a:ext>
                  </a:extLst>
                </p:cNvPr>
                <p:cNvSpPr/>
                <p:nvPr/>
              </p:nvSpPr>
              <p:spPr>
                <a:xfrm>
                  <a:off x="3361251" y="2110350"/>
                  <a:ext cx="853119" cy="276999"/>
                </a:xfrm>
                <a:prstGeom prst="rect">
                  <a:avLst/>
                </a:prstGeom>
              </p:spPr>
              <p:txBody>
                <a:bodyPr wrap="none">
                  <a:spAutoFit/>
                </a:bodyPr>
                <a:lstStyle/>
                <a:p>
                  <a:r>
                    <a:rPr lang="en-US" altLang="zh-CN" sz="1200">
                      <a:latin typeface="Times New Roman" panose="02020603050405020304" pitchFamily="18" charset="0"/>
                      <a:cs typeface="Times New Roman" panose="02020603050405020304" pitchFamily="18" charset="0"/>
                    </a:rPr>
                    <a:t>video-only</a:t>
                  </a:r>
                  <a:endParaRPr lang="en-US" sz="1200"/>
                </a:p>
              </p:txBody>
            </p:sp>
          </p:grpSp>
          <p:grpSp>
            <p:nvGrpSpPr>
              <p:cNvPr id="5" name="Group 4">
                <a:extLst>
                  <a:ext uri="{FF2B5EF4-FFF2-40B4-BE49-F238E27FC236}">
                    <a16:creationId xmlns:a16="http://schemas.microsoft.com/office/drawing/2014/main" id="{EFC5D400-FB04-1849-ADB2-448B102A5B42}"/>
                  </a:ext>
                </a:extLst>
              </p:cNvPr>
              <p:cNvGrpSpPr/>
              <p:nvPr/>
            </p:nvGrpSpPr>
            <p:grpSpPr>
              <a:xfrm>
                <a:off x="3122744" y="2531197"/>
                <a:ext cx="1072501" cy="627610"/>
                <a:chOff x="3122744" y="2531197"/>
                <a:chExt cx="1072501" cy="627610"/>
              </a:xfrm>
            </p:grpSpPr>
            <p:cxnSp>
              <p:nvCxnSpPr>
                <p:cNvPr id="33" name="Straight Arrow Connector 32">
                  <a:extLst>
                    <a:ext uri="{FF2B5EF4-FFF2-40B4-BE49-F238E27FC236}">
                      <a16:creationId xmlns:a16="http://schemas.microsoft.com/office/drawing/2014/main" id="{781C7DC4-6683-4149-9428-F45791E52773}"/>
                    </a:ext>
                  </a:extLst>
                </p:cNvPr>
                <p:cNvCxnSpPr>
                  <a:cxnSpLocks/>
                </p:cNvCxnSpPr>
                <p:nvPr/>
              </p:nvCxnSpPr>
              <p:spPr>
                <a:xfrm flipH="1">
                  <a:off x="3122744" y="2696335"/>
                  <a:ext cx="349226" cy="4624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426DA81-9BDF-7A4E-8D17-01672BC70FE1}"/>
                    </a:ext>
                  </a:extLst>
                </p:cNvPr>
                <p:cNvSpPr/>
                <p:nvPr/>
              </p:nvSpPr>
              <p:spPr>
                <a:xfrm>
                  <a:off x="3471970" y="2531197"/>
                  <a:ext cx="723275" cy="276999"/>
                </a:xfrm>
                <a:prstGeom prst="rect">
                  <a:avLst/>
                </a:prstGeom>
              </p:spPr>
              <p:txBody>
                <a:bodyPr wrap="none">
                  <a:spAutoFit/>
                </a:bodyPr>
                <a:lstStyle/>
                <a:p>
                  <a:r>
                    <a:rPr lang="en-US" altLang="zh-CN" sz="1200">
                      <a:latin typeface="Times New Roman" panose="02020603050405020304" pitchFamily="18" charset="0"/>
                      <a:cs typeface="Times New Roman" panose="02020603050405020304" pitchFamily="18" charset="0"/>
                    </a:rPr>
                    <a:t>sub-only</a:t>
                  </a:r>
                  <a:endParaRPr lang="en-US" sz="1200"/>
                </a:p>
              </p:txBody>
            </p:sp>
          </p:grpSp>
        </p:grpSp>
        <p:cxnSp>
          <p:nvCxnSpPr>
            <p:cNvPr id="20" name="Straight Connector 19">
              <a:extLst>
                <a:ext uri="{FF2B5EF4-FFF2-40B4-BE49-F238E27FC236}">
                  <a16:creationId xmlns:a16="http://schemas.microsoft.com/office/drawing/2014/main" id="{E1C474BE-18CA-8543-AD03-8582D20C792C}"/>
                </a:ext>
              </a:extLst>
            </p:cNvPr>
            <p:cNvCxnSpPr>
              <a:cxnSpLocks/>
            </p:cNvCxnSpPr>
            <p:nvPr/>
          </p:nvCxnSpPr>
          <p:spPr>
            <a:xfrm>
              <a:off x="2894454" y="2022453"/>
              <a:ext cx="14850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3D48AC0-A861-5344-A402-036B1A8AA111}"/>
              </a:ext>
            </a:extLst>
          </p:cNvPr>
          <p:cNvGrpSpPr/>
          <p:nvPr/>
        </p:nvGrpSpPr>
        <p:grpSpPr>
          <a:xfrm>
            <a:off x="3359350" y="2183818"/>
            <a:ext cx="1445910" cy="1128593"/>
            <a:chOff x="5046388" y="2022453"/>
            <a:chExt cx="1445910" cy="1128593"/>
          </a:xfrm>
        </p:grpSpPr>
        <p:grpSp>
          <p:nvGrpSpPr>
            <p:cNvPr id="7" name="Group 6">
              <a:extLst>
                <a:ext uri="{FF2B5EF4-FFF2-40B4-BE49-F238E27FC236}">
                  <a16:creationId xmlns:a16="http://schemas.microsoft.com/office/drawing/2014/main" id="{D9AF6E3D-3FF8-DC4F-BF37-029EC1E353BC}"/>
                </a:ext>
              </a:extLst>
            </p:cNvPr>
            <p:cNvGrpSpPr/>
            <p:nvPr/>
          </p:nvGrpSpPr>
          <p:grpSpPr>
            <a:xfrm>
              <a:off x="5186799" y="2102589"/>
              <a:ext cx="1305499" cy="1048457"/>
              <a:chOff x="5186799" y="2102589"/>
              <a:chExt cx="1305499" cy="1048457"/>
            </a:xfrm>
          </p:grpSpPr>
          <p:cxnSp>
            <p:nvCxnSpPr>
              <p:cNvPr id="38" name="Straight Arrow Connector 37">
                <a:extLst>
                  <a:ext uri="{FF2B5EF4-FFF2-40B4-BE49-F238E27FC236}">
                    <a16:creationId xmlns:a16="http://schemas.microsoft.com/office/drawing/2014/main" id="{995D0EE7-D5C5-F544-B776-6613016603CC}"/>
                  </a:ext>
                </a:extLst>
              </p:cNvPr>
              <p:cNvCxnSpPr>
                <a:cxnSpLocks/>
              </p:cNvCxnSpPr>
              <p:nvPr/>
            </p:nvCxnSpPr>
            <p:spPr>
              <a:xfrm flipH="1">
                <a:off x="5186799" y="2253557"/>
                <a:ext cx="403204" cy="5606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BF57AB7-17B3-CE4F-8381-D7C0D2F44FB9}"/>
                  </a:ext>
                </a:extLst>
              </p:cNvPr>
              <p:cNvCxnSpPr>
                <a:cxnSpLocks/>
              </p:cNvCxnSpPr>
              <p:nvPr/>
            </p:nvCxnSpPr>
            <p:spPr>
              <a:xfrm flipH="1">
                <a:off x="5289953" y="2688574"/>
                <a:ext cx="349226" cy="462472"/>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B2E6B53-11AC-DB4D-B4E3-2C815059993E}"/>
                  </a:ext>
                </a:extLst>
              </p:cNvPr>
              <p:cNvSpPr/>
              <p:nvPr/>
            </p:nvSpPr>
            <p:spPr>
              <a:xfrm>
                <a:off x="5528460" y="2102589"/>
                <a:ext cx="723275" cy="276999"/>
              </a:xfrm>
              <a:prstGeom prst="rect">
                <a:avLst/>
              </a:prstGeom>
            </p:spPr>
            <p:txBody>
              <a:bodyPr wrap="none">
                <a:spAutoFit/>
              </a:bodyPr>
              <a:lstStyle/>
              <a:p>
                <a:r>
                  <a:rPr lang="en-US" altLang="zh-CN" sz="1200">
                    <a:latin typeface="Times New Roman" panose="02020603050405020304" pitchFamily="18" charset="0"/>
                    <a:cs typeface="Times New Roman" panose="02020603050405020304" pitchFamily="18" charset="0"/>
                  </a:rPr>
                  <a:t>sub-only</a:t>
                </a:r>
                <a:endParaRPr lang="en-US" sz="1200"/>
              </a:p>
            </p:txBody>
          </p:sp>
          <p:sp>
            <p:nvSpPr>
              <p:cNvPr id="41" name="Rectangle 40">
                <a:extLst>
                  <a:ext uri="{FF2B5EF4-FFF2-40B4-BE49-F238E27FC236}">
                    <a16:creationId xmlns:a16="http://schemas.microsoft.com/office/drawing/2014/main" id="{90196CDD-D835-C04A-93DC-6E12C411287A}"/>
                  </a:ext>
                </a:extLst>
              </p:cNvPr>
              <p:cNvSpPr/>
              <p:nvPr/>
            </p:nvSpPr>
            <p:spPr>
              <a:xfrm>
                <a:off x="5639179" y="2523436"/>
                <a:ext cx="853119" cy="276999"/>
              </a:xfrm>
              <a:prstGeom prst="rect">
                <a:avLst/>
              </a:prstGeom>
            </p:spPr>
            <p:txBody>
              <a:bodyPr wrap="none">
                <a:spAutoFit/>
              </a:bodyPr>
              <a:lstStyle/>
              <a:p>
                <a:r>
                  <a:rPr lang="en-US" altLang="zh-CN" sz="1200">
                    <a:latin typeface="Times New Roman" panose="02020603050405020304" pitchFamily="18" charset="0"/>
                    <a:cs typeface="Times New Roman" panose="02020603050405020304" pitchFamily="18" charset="0"/>
                  </a:rPr>
                  <a:t>video-only</a:t>
                </a:r>
                <a:endParaRPr lang="en-US" sz="1200"/>
              </a:p>
            </p:txBody>
          </p:sp>
        </p:grpSp>
        <p:cxnSp>
          <p:nvCxnSpPr>
            <p:cNvPr id="22" name="Straight Connector 21">
              <a:extLst>
                <a:ext uri="{FF2B5EF4-FFF2-40B4-BE49-F238E27FC236}">
                  <a16:creationId xmlns:a16="http://schemas.microsoft.com/office/drawing/2014/main" id="{66A166F9-1A38-FC48-A8C8-EDB6C17F228D}"/>
                </a:ext>
              </a:extLst>
            </p:cNvPr>
            <p:cNvCxnSpPr>
              <a:cxnSpLocks/>
            </p:cNvCxnSpPr>
            <p:nvPr/>
          </p:nvCxnSpPr>
          <p:spPr>
            <a:xfrm>
              <a:off x="5046388" y="2022453"/>
              <a:ext cx="12925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8ACA3D28-FDD0-A54A-B2D2-055F36C3DD2B}"/>
              </a:ext>
            </a:extLst>
          </p:cNvPr>
          <p:cNvPicPr>
            <a:picLocks noChangeAspect="1"/>
          </p:cNvPicPr>
          <p:nvPr/>
        </p:nvPicPr>
        <p:blipFill rotWithShape="1">
          <a:blip r:embed="rId4"/>
          <a:srcRect l="11330" t="8998" r="75865" b="56075"/>
          <a:stretch/>
        </p:blipFill>
        <p:spPr>
          <a:xfrm>
            <a:off x="7164399" y="2104477"/>
            <a:ext cx="1062318" cy="636411"/>
          </a:xfrm>
          <a:prstGeom prst="rect">
            <a:avLst/>
          </a:prstGeom>
        </p:spPr>
      </p:pic>
    </p:spTree>
    <p:extLst>
      <p:ext uri="{BB962C8B-B14F-4D97-AF65-F5344CB8AC3E}">
        <p14:creationId xmlns:p14="http://schemas.microsoft.com/office/powerpoint/2010/main" val="4279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12" name="Picture 11">
            <a:extLst>
              <a:ext uri="{FF2B5EF4-FFF2-40B4-BE49-F238E27FC236}">
                <a16:creationId xmlns:a16="http://schemas.microsoft.com/office/drawing/2014/main" id="{8E0061C3-DABA-9543-BD58-BFCE8022BE7B}"/>
              </a:ext>
            </a:extLst>
          </p:cNvPr>
          <p:cNvPicPr>
            <a:picLocks noChangeAspect="1"/>
          </p:cNvPicPr>
          <p:nvPr/>
        </p:nvPicPr>
        <p:blipFill>
          <a:blip r:embed="rId4"/>
          <a:stretch>
            <a:fillRect/>
          </a:stretch>
        </p:blipFill>
        <p:spPr>
          <a:xfrm>
            <a:off x="5136778" y="1402302"/>
            <a:ext cx="2785782" cy="2338896"/>
          </a:xfrm>
          <a:prstGeom prst="rect">
            <a:avLst/>
          </a:prstGeom>
        </p:spPr>
      </p:pic>
      <p:sp>
        <p:nvSpPr>
          <p:cNvPr id="13" name="Rectangle 12">
            <a:extLst>
              <a:ext uri="{FF2B5EF4-FFF2-40B4-BE49-F238E27FC236}">
                <a16:creationId xmlns:a16="http://schemas.microsoft.com/office/drawing/2014/main" id="{9CC33D7A-9CBD-814B-8C4A-ED3EB6813868}"/>
              </a:ext>
            </a:extLst>
          </p:cNvPr>
          <p:cNvSpPr/>
          <p:nvPr/>
        </p:nvSpPr>
        <p:spPr>
          <a:xfrm>
            <a:off x="665629" y="1632584"/>
            <a:ext cx="4365054" cy="2062103"/>
          </a:xfrm>
          <a:prstGeom prst="rect">
            <a:avLst/>
          </a:prstGeom>
        </p:spPr>
        <p:txBody>
          <a:bodyPr wrap="square">
            <a:spAutoFit/>
          </a:bodyPr>
          <a:lstStyle/>
          <a:p>
            <a:pPr lvl="1"/>
            <a:r>
              <a:rPr lang="en-US" altLang="zh-CN" sz="1600">
                <a:latin typeface="Times New Roman" panose="02020603050405020304" pitchFamily="18" charset="0"/>
                <a:cs typeface="Times New Roman" panose="02020603050405020304" pitchFamily="18" charset="0"/>
              </a:rPr>
              <a:t>Performance comparison of moment generation methods, under the same XML backbone. </a:t>
            </a:r>
          </a:p>
          <a:p>
            <a:pPr lvl="1"/>
            <a:endParaRPr lang="en-US" altLang="zh-CN" sz="1600">
              <a:latin typeface="Times New Roman" panose="02020603050405020304" pitchFamily="18" charset="0"/>
              <a:cs typeface="Times New Roman" panose="02020603050405020304" pitchFamily="18" charset="0"/>
            </a:endParaRP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TAG and SlidingWindow rely on handcrafted rules, while ConvSE learns from data.</a:t>
            </a:r>
          </a:p>
          <a:p>
            <a:pPr marL="285750" lvl="1" indent="-285750">
              <a:buFont typeface="Arial" panose="020B0604020202020204" pitchFamily="34" charset="0"/>
              <a:buChar char="•"/>
            </a:pPr>
            <a:r>
              <a:rPr lang="en-US" altLang="zh-CN" sz="1600">
                <a:latin typeface="Times New Roman" panose="02020603050405020304" pitchFamily="18" charset="0"/>
                <a:cs typeface="Times New Roman" panose="02020603050405020304" pitchFamily="18" charset="0"/>
              </a:rPr>
              <a:t>ConvSE performs consistently better across different IoU thresholds. </a:t>
            </a:r>
          </a:p>
          <a:p>
            <a:pPr lvl="1"/>
            <a:endParaRPr lang="en-US" altLang="zh-CN" sz="1600">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39BF410D-EEF6-BA4C-91AF-85A2479E5F80}"/>
              </a:ext>
            </a:extLst>
          </p:cNvPr>
          <p:cNvCxnSpPr>
            <a:cxnSpLocks/>
          </p:cNvCxnSpPr>
          <p:nvPr/>
        </p:nvCxnSpPr>
        <p:spPr>
          <a:xfrm flipH="1">
            <a:off x="6760488" y="2437405"/>
            <a:ext cx="514301" cy="22623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24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4" name="Rectangle 13">
            <a:extLst>
              <a:ext uri="{FF2B5EF4-FFF2-40B4-BE49-F238E27FC236}">
                <a16:creationId xmlns:a16="http://schemas.microsoft.com/office/drawing/2014/main" id="{E2C51BDD-F000-9442-852F-06354265D136}"/>
              </a:ext>
            </a:extLst>
          </p:cNvPr>
          <p:cNvSpPr/>
          <p:nvPr/>
        </p:nvSpPr>
        <p:spPr>
          <a:xfrm>
            <a:off x="1201608" y="1005428"/>
            <a:ext cx="6510804" cy="338554"/>
          </a:xfrm>
          <a:prstGeom prst="rect">
            <a:avLst/>
          </a:prstGeom>
        </p:spPr>
        <p:txBody>
          <a:bodyPr wrap="square">
            <a:spAutoFit/>
          </a:bodyPr>
          <a:lstStyle/>
          <a:p>
            <a:pPr lvl="1"/>
            <a:r>
              <a:rPr lang="en-US" altLang="zh-CN" sz="1600">
                <a:latin typeface="Times New Roman" panose="02020603050405020304" pitchFamily="18" charset="0"/>
                <a:cs typeface="Times New Roman" panose="02020603050405020304" pitchFamily="18" charset="0"/>
              </a:rPr>
              <a:t>Examples of learned ConvSE filters applying on query-clip similarity scores. </a:t>
            </a:r>
          </a:p>
        </p:txBody>
      </p:sp>
      <p:pic>
        <p:nvPicPr>
          <p:cNvPr id="6" name="Picture 5">
            <a:extLst>
              <a:ext uri="{FF2B5EF4-FFF2-40B4-BE49-F238E27FC236}">
                <a16:creationId xmlns:a16="http://schemas.microsoft.com/office/drawing/2014/main" id="{B17A7BB9-4870-0241-8337-2E0F1812FF8F}"/>
              </a:ext>
            </a:extLst>
          </p:cNvPr>
          <p:cNvPicPr>
            <a:picLocks noChangeAspect="1"/>
          </p:cNvPicPr>
          <p:nvPr/>
        </p:nvPicPr>
        <p:blipFill rotWithShape="1">
          <a:blip r:embed="rId4"/>
          <a:srcRect l="21458" t="30075" r="21804" b="52014"/>
          <a:stretch/>
        </p:blipFill>
        <p:spPr>
          <a:xfrm>
            <a:off x="721195" y="1382678"/>
            <a:ext cx="7604748" cy="3106820"/>
          </a:xfrm>
          <a:prstGeom prst="rect">
            <a:avLst/>
          </a:prstGeom>
        </p:spPr>
      </p:pic>
      <p:sp>
        <p:nvSpPr>
          <p:cNvPr id="8" name="Right Arrow 7">
            <a:extLst>
              <a:ext uri="{FF2B5EF4-FFF2-40B4-BE49-F238E27FC236}">
                <a16:creationId xmlns:a16="http://schemas.microsoft.com/office/drawing/2014/main" id="{BE7DCD49-A548-BD44-A471-A5DAFAB7F5F0}"/>
              </a:ext>
            </a:extLst>
          </p:cNvPr>
          <p:cNvSpPr/>
          <p:nvPr/>
        </p:nvSpPr>
        <p:spPr>
          <a:xfrm>
            <a:off x="1222972" y="4167842"/>
            <a:ext cx="265604" cy="1638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59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Experiments</a:t>
            </a: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pic>
        <p:nvPicPr>
          <p:cNvPr id="12" name="Picture 11">
            <a:extLst>
              <a:ext uri="{FF2B5EF4-FFF2-40B4-BE49-F238E27FC236}">
                <a16:creationId xmlns:a16="http://schemas.microsoft.com/office/drawing/2014/main" id="{D535B8C1-359F-BE47-8CD2-593407897F09}"/>
              </a:ext>
            </a:extLst>
          </p:cNvPr>
          <p:cNvPicPr>
            <a:picLocks noChangeAspect="1"/>
          </p:cNvPicPr>
          <p:nvPr/>
        </p:nvPicPr>
        <p:blipFill>
          <a:blip r:embed="rId3"/>
          <a:stretch>
            <a:fillRect/>
          </a:stretch>
        </p:blipFill>
        <p:spPr>
          <a:xfrm>
            <a:off x="858150" y="576014"/>
            <a:ext cx="7657679" cy="4226642"/>
          </a:xfrm>
          <a:prstGeom prst="rect">
            <a:avLst/>
          </a:prstGeom>
        </p:spPr>
      </p:pic>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4"/>
          <a:srcRect l="15762" t="13032" r="10521" b="10687"/>
          <a:stretch/>
        </p:blipFill>
        <p:spPr>
          <a:xfrm>
            <a:off x="97123" y="4298797"/>
            <a:ext cx="804398" cy="802006"/>
          </a:xfrm>
          <a:prstGeom prst="rect">
            <a:avLst/>
          </a:prstGeom>
        </p:spPr>
      </p:pic>
      <p:sp>
        <p:nvSpPr>
          <p:cNvPr id="7" name="Right Arrow 6">
            <a:extLst>
              <a:ext uri="{FF2B5EF4-FFF2-40B4-BE49-F238E27FC236}">
                <a16:creationId xmlns:a16="http://schemas.microsoft.com/office/drawing/2014/main" id="{1A8E4144-9A94-E841-B327-C089B07B26D6}"/>
              </a:ext>
            </a:extLst>
          </p:cNvPr>
          <p:cNvSpPr/>
          <p:nvPr/>
        </p:nvSpPr>
        <p:spPr>
          <a:xfrm>
            <a:off x="495369" y="996364"/>
            <a:ext cx="265604" cy="1638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7E3F53D-E238-D748-9B22-EBCC04C81B0B}"/>
              </a:ext>
            </a:extLst>
          </p:cNvPr>
          <p:cNvCxnSpPr>
            <a:cxnSpLocks/>
          </p:cNvCxnSpPr>
          <p:nvPr/>
        </p:nvCxnSpPr>
        <p:spPr>
          <a:xfrm>
            <a:off x="2063702" y="1217516"/>
            <a:ext cx="2326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995E0F-944A-994D-982C-12E1F7A87629}"/>
              </a:ext>
            </a:extLst>
          </p:cNvPr>
          <p:cNvCxnSpPr>
            <a:cxnSpLocks/>
          </p:cNvCxnSpPr>
          <p:nvPr/>
        </p:nvCxnSpPr>
        <p:spPr>
          <a:xfrm>
            <a:off x="2711116" y="1217516"/>
            <a:ext cx="2326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18C0D8F-DA80-C14C-84FF-000F511FCA45}"/>
              </a:ext>
            </a:extLst>
          </p:cNvPr>
          <p:cNvCxnSpPr>
            <a:cxnSpLocks/>
          </p:cNvCxnSpPr>
          <p:nvPr/>
        </p:nvCxnSpPr>
        <p:spPr>
          <a:xfrm>
            <a:off x="3771041" y="1217516"/>
            <a:ext cx="2326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ight Arrow 13">
            <a:extLst>
              <a:ext uri="{FF2B5EF4-FFF2-40B4-BE49-F238E27FC236}">
                <a16:creationId xmlns:a16="http://schemas.microsoft.com/office/drawing/2014/main" id="{DD1CEECF-C91D-4540-8522-EBB0EDC79597}"/>
              </a:ext>
            </a:extLst>
          </p:cNvPr>
          <p:cNvSpPr/>
          <p:nvPr/>
        </p:nvSpPr>
        <p:spPr>
          <a:xfrm>
            <a:off x="495369" y="1217516"/>
            <a:ext cx="265604" cy="16384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BDD1653-CAB8-D042-B1BC-9F11CDD6BFDD}"/>
              </a:ext>
            </a:extLst>
          </p:cNvPr>
          <p:cNvCxnSpPr>
            <a:cxnSpLocks/>
          </p:cNvCxnSpPr>
          <p:nvPr/>
        </p:nvCxnSpPr>
        <p:spPr>
          <a:xfrm>
            <a:off x="1218054" y="1451273"/>
            <a:ext cx="2326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F26E47-F1C0-2A49-BFE4-7793985F2E59}"/>
              </a:ext>
            </a:extLst>
          </p:cNvPr>
          <p:cNvCxnSpPr>
            <a:cxnSpLocks/>
          </p:cNvCxnSpPr>
          <p:nvPr/>
        </p:nvCxnSpPr>
        <p:spPr>
          <a:xfrm>
            <a:off x="3771041" y="1445006"/>
            <a:ext cx="2326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1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xit" presetSubtype="0" fill="hold" grpId="1" nodeType="withEffect">
                                  <p:stCondLst>
                                    <p:cond delay="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9" presetClass="exit" presetSubtype="0" fill="hold" nodeType="withEffect">
                                  <p:stCondLst>
                                    <p:cond delay="0"/>
                                  </p:stCondLst>
                                  <p:childTnLst>
                                    <p:animEffect transition="out" filter="dissolv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pSp>
        <p:nvGrpSpPr>
          <p:cNvPr id="18" name="Group 17">
            <a:extLst>
              <a:ext uri="{FF2B5EF4-FFF2-40B4-BE49-F238E27FC236}">
                <a16:creationId xmlns:a16="http://schemas.microsoft.com/office/drawing/2014/main" id="{079ECC02-D60E-8645-B989-3367CEAA9DAC}"/>
              </a:ext>
            </a:extLst>
          </p:cNvPr>
          <p:cNvGrpSpPr/>
          <p:nvPr/>
        </p:nvGrpSpPr>
        <p:grpSpPr>
          <a:xfrm>
            <a:off x="12673431" y="2129822"/>
            <a:ext cx="2432283" cy="1156205"/>
            <a:chOff x="10962149" y="4469476"/>
            <a:chExt cx="2432283" cy="1156205"/>
          </a:xfrm>
        </p:grpSpPr>
        <p:sp>
          <p:nvSpPr>
            <p:cNvPr id="19" name="Rounded Rectangle 18">
              <a:extLst>
                <a:ext uri="{FF2B5EF4-FFF2-40B4-BE49-F238E27FC236}">
                  <a16:creationId xmlns:a16="http://schemas.microsoft.com/office/drawing/2014/main" id="{11BD5B9B-3882-2447-928B-1A1F587BC9AC}"/>
                </a:ext>
              </a:extLst>
            </p:cNvPr>
            <p:cNvSpPr/>
            <p:nvPr/>
          </p:nvSpPr>
          <p:spPr>
            <a:xfrm>
              <a:off x="10962149" y="4469476"/>
              <a:ext cx="2219383" cy="1032009"/>
            </a:xfrm>
            <a:prstGeom prst="roundRect">
              <a:avLst>
                <a:gd name="adj" fmla="val 33130"/>
              </a:avLst>
            </a:prstGeom>
            <a:solidFill>
              <a:srgbClr val="B4DDAD">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8A09473D-F6DA-C344-A52D-0096D489186F}"/>
                </a:ext>
              </a:extLst>
            </p:cNvPr>
            <p:cNvCxnSpPr>
              <a:cxnSpLocks/>
            </p:cNvCxnSpPr>
            <p:nvPr/>
          </p:nvCxnSpPr>
          <p:spPr>
            <a:xfrm>
              <a:off x="13028271" y="4806443"/>
              <a:ext cx="36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41B31C-4FD3-AA4F-BA79-CBB51DB0895B}"/>
                </a:ext>
              </a:extLst>
            </p:cNvPr>
            <p:cNvCxnSpPr>
              <a:cxnSpLocks/>
              <a:endCxn id="22" idx="2"/>
            </p:cNvCxnSpPr>
            <p:nvPr/>
          </p:nvCxnSpPr>
          <p:spPr>
            <a:xfrm flipV="1">
              <a:off x="11508341" y="5199889"/>
              <a:ext cx="1" cy="4257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AFC94F6F-4DA0-5644-8AE7-86EFDA3F688E}"/>
                </a:ext>
              </a:extLst>
            </p:cNvPr>
            <p:cNvSpPr/>
            <p:nvPr/>
          </p:nvSpPr>
          <p:spPr>
            <a:xfrm>
              <a:off x="11102965" y="4812822"/>
              <a:ext cx="810753" cy="387067"/>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a:t>
              </a:r>
              <a:endParaRPr lang="en-US" sz="1400" dirty="0">
                <a:solidFill>
                  <a:schemeClr val="tx1"/>
                </a:solidFill>
                <a:latin typeface="Times New Roman" charset="0"/>
                <a:ea typeface="Times New Roman" charset="0"/>
                <a:cs typeface="Times New Roman" charset="0"/>
              </a:endParaRPr>
            </a:p>
          </p:txBody>
        </p:sp>
        <p:sp>
          <p:nvSpPr>
            <p:cNvPr id="23" name="Rounded Rectangle 22">
              <a:extLst>
                <a:ext uri="{FF2B5EF4-FFF2-40B4-BE49-F238E27FC236}">
                  <a16:creationId xmlns:a16="http://schemas.microsoft.com/office/drawing/2014/main" id="{A4E8F552-C6FB-DB4E-811B-47AB6B5AE02A}"/>
                </a:ext>
              </a:extLst>
            </p:cNvPr>
            <p:cNvSpPr/>
            <p:nvPr/>
          </p:nvSpPr>
          <p:spPr>
            <a:xfrm>
              <a:off x="12117468" y="4996322"/>
              <a:ext cx="910803" cy="433341"/>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 &amp;</a:t>
              </a:r>
            </a:p>
            <a:p>
              <a:pPr algn="ctr"/>
              <a:r>
                <a:rPr lang="en-US" altLang="zh-CN" sz="1400" dirty="0">
                  <a:solidFill>
                    <a:schemeClr val="tx1"/>
                  </a:solidFill>
                  <a:latin typeface="Times New Roman" charset="0"/>
                  <a:ea typeface="Times New Roman" charset="0"/>
                  <a:cs typeface="Times New Roman" charset="0"/>
                </a:rPr>
                <a:t>Softmax</a:t>
              </a:r>
              <a:endParaRPr lang="en-US" sz="1400" dirty="0">
                <a:solidFill>
                  <a:schemeClr val="tx1"/>
                </a:solidFill>
                <a:latin typeface="Times New Roman" charset="0"/>
                <a:ea typeface="Times New Roman" charset="0"/>
                <a:cs typeface="Times New Roman" charset="0"/>
              </a:endParaRPr>
            </a:p>
          </p:txBody>
        </p:sp>
        <p:sp>
          <p:nvSpPr>
            <p:cNvPr id="24" name="Rounded Rectangle 23">
              <a:extLst>
                <a:ext uri="{FF2B5EF4-FFF2-40B4-BE49-F238E27FC236}">
                  <a16:creationId xmlns:a16="http://schemas.microsoft.com/office/drawing/2014/main" id="{623C8CF4-8D03-BD42-82DA-A5CE0E726F3E}"/>
                </a:ext>
              </a:extLst>
            </p:cNvPr>
            <p:cNvSpPr/>
            <p:nvPr/>
          </p:nvSpPr>
          <p:spPr>
            <a:xfrm>
              <a:off x="12115991" y="4522198"/>
              <a:ext cx="910803" cy="411709"/>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 &amp;</a:t>
              </a:r>
            </a:p>
            <a:p>
              <a:pPr algn="ctr"/>
              <a:r>
                <a:rPr lang="en-US" altLang="zh-CN" sz="1400" dirty="0">
                  <a:solidFill>
                    <a:schemeClr val="tx1"/>
                  </a:solidFill>
                  <a:latin typeface="Times New Roman" charset="0"/>
                  <a:ea typeface="Times New Roman" charset="0"/>
                  <a:cs typeface="Times New Roman" charset="0"/>
                </a:rPr>
                <a:t>Softmax</a:t>
              </a:r>
              <a:endParaRPr lang="en-US" sz="1400" dirty="0">
                <a:solidFill>
                  <a:schemeClr val="tx1"/>
                </a:solidFill>
                <a:latin typeface="Times New Roman" charset="0"/>
                <a:ea typeface="Times New Roman" charset="0"/>
                <a:cs typeface="Times New Roman" charset="0"/>
              </a:endParaRPr>
            </a:p>
          </p:txBody>
        </p:sp>
        <p:cxnSp>
          <p:nvCxnSpPr>
            <p:cNvPr id="25" name="Elbow Connector 24">
              <a:extLst>
                <a:ext uri="{FF2B5EF4-FFF2-40B4-BE49-F238E27FC236}">
                  <a16:creationId xmlns:a16="http://schemas.microsoft.com/office/drawing/2014/main" id="{9D66F6D0-0D28-F643-ADD5-BF5CFF39A4E4}"/>
                </a:ext>
              </a:extLst>
            </p:cNvPr>
            <p:cNvCxnSpPr>
              <a:cxnSpLocks/>
              <a:stCxn id="22" idx="3"/>
              <a:endCxn id="24" idx="1"/>
            </p:cNvCxnSpPr>
            <p:nvPr/>
          </p:nvCxnSpPr>
          <p:spPr>
            <a:xfrm flipV="1">
              <a:off x="11913718" y="4728053"/>
              <a:ext cx="202273" cy="27830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28E2E2B-BA25-484B-A84A-9DB2BAB544F3}"/>
                </a:ext>
              </a:extLst>
            </p:cNvPr>
            <p:cNvCxnSpPr>
              <a:cxnSpLocks/>
              <a:stCxn id="22" idx="3"/>
              <a:endCxn id="23" idx="1"/>
            </p:cNvCxnSpPr>
            <p:nvPr/>
          </p:nvCxnSpPr>
          <p:spPr>
            <a:xfrm>
              <a:off x="11913718" y="5006356"/>
              <a:ext cx="203750" cy="2066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2EFF8B6-4880-4643-BA43-58AAF3A1CDC5}"/>
                </a:ext>
              </a:extLst>
            </p:cNvPr>
            <p:cNvCxnSpPr>
              <a:cxnSpLocks/>
              <a:stCxn id="23" idx="3"/>
            </p:cNvCxnSpPr>
            <p:nvPr/>
          </p:nvCxnSpPr>
          <p:spPr>
            <a:xfrm>
              <a:off x="13028271" y="5212993"/>
              <a:ext cx="36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6D91AA33-9E8B-414F-A500-D0CD1A1485CC}"/>
              </a:ext>
            </a:extLst>
          </p:cNvPr>
          <p:cNvSpPr/>
          <p:nvPr/>
        </p:nvSpPr>
        <p:spPr>
          <a:xfrm>
            <a:off x="1552507" y="1870004"/>
            <a:ext cx="3473256" cy="338554"/>
          </a:xfrm>
          <a:prstGeom prst="rect">
            <a:avLst/>
          </a:prstGeom>
        </p:spPr>
        <p:txBody>
          <a:bodyPr wrap="square">
            <a:spAutoFit/>
          </a:bodyPr>
          <a:lstStyle/>
          <a:p>
            <a:r>
              <a:rPr lang="en-US" sz="1600">
                <a:solidFill>
                  <a:srgbClr val="00B0F0"/>
                </a:solidFill>
                <a:latin typeface="Times New Roman" panose="02020603050405020304" pitchFamily="18" charset="0"/>
                <a:cs typeface="Times New Roman" panose="02020603050405020304" pitchFamily="18" charset="0"/>
              </a:rPr>
              <a:t>https://github.com/jayleicn/TVRetrieval</a:t>
            </a:r>
          </a:p>
        </p:txBody>
      </p:sp>
      <p:pic>
        <p:nvPicPr>
          <p:cNvPr id="30" name="Graphic 29">
            <a:extLst>
              <a:ext uri="{FF2B5EF4-FFF2-40B4-BE49-F238E27FC236}">
                <a16:creationId xmlns:a16="http://schemas.microsoft.com/office/drawing/2014/main" id="{F95C0D49-71B5-324B-978A-A33F5FE5B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316" y="1867776"/>
            <a:ext cx="328899" cy="328899"/>
          </a:xfrm>
          <a:prstGeom prst="rect">
            <a:avLst/>
          </a:prstGeom>
        </p:spPr>
      </p:pic>
      <p:sp>
        <p:nvSpPr>
          <p:cNvPr id="32" name="Rectangle 31">
            <a:extLst>
              <a:ext uri="{FF2B5EF4-FFF2-40B4-BE49-F238E27FC236}">
                <a16:creationId xmlns:a16="http://schemas.microsoft.com/office/drawing/2014/main" id="{81709210-750C-B84C-8DD6-1A112C39D049}"/>
              </a:ext>
            </a:extLst>
          </p:cNvPr>
          <p:cNvSpPr/>
          <p:nvPr/>
        </p:nvSpPr>
        <p:spPr>
          <a:xfrm>
            <a:off x="1552507" y="1442497"/>
            <a:ext cx="2779102" cy="338554"/>
          </a:xfrm>
          <a:prstGeom prst="rect">
            <a:avLst/>
          </a:prstGeom>
        </p:spPr>
        <p:txBody>
          <a:bodyPr wrap="square">
            <a:spAutoFit/>
          </a:bodyPr>
          <a:lstStyle/>
          <a:p>
            <a:r>
              <a:rPr lang="en-US" sz="1600">
                <a:solidFill>
                  <a:srgbClr val="00B0F0"/>
                </a:solidFill>
                <a:latin typeface="Times New Roman" panose="02020603050405020304" pitchFamily="18" charset="0"/>
                <a:cs typeface="Times New Roman" panose="02020603050405020304" pitchFamily="18" charset="0"/>
              </a:rPr>
              <a:t>https://tvr.cs.unc.edu/</a:t>
            </a:r>
          </a:p>
        </p:txBody>
      </p:sp>
      <p:sp>
        <p:nvSpPr>
          <p:cNvPr id="2" name="Slide Number Placeholder 1">
            <a:extLst>
              <a:ext uri="{FF2B5EF4-FFF2-40B4-BE49-F238E27FC236}">
                <a16:creationId xmlns:a16="http://schemas.microsoft.com/office/drawing/2014/main" id="{6C136C38-620B-C24F-835F-C3E99B3E6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24</a:t>
            </a:fld>
            <a:endParaRPr lang="en"/>
          </a:p>
        </p:txBody>
      </p:sp>
      <p:pic>
        <p:nvPicPr>
          <p:cNvPr id="4" name="Picture 3" descr="A picture containing clock&#10;&#10;Description automatically generated">
            <a:extLst>
              <a:ext uri="{FF2B5EF4-FFF2-40B4-BE49-F238E27FC236}">
                <a16:creationId xmlns:a16="http://schemas.microsoft.com/office/drawing/2014/main" id="{0287F638-9658-8B44-868D-3CEDF5C640E4}"/>
              </a:ext>
            </a:extLst>
          </p:cNvPr>
          <p:cNvPicPr>
            <a:picLocks noChangeAspect="1"/>
          </p:cNvPicPr>
          <p:nvPr/>
        </p:nvPicPr>
        <p:blipFill>
          <a:blip r:embed="rId5"/>
          <a:stretch>
            <a:fillRect/>
          </a:stretch>
        </p:blipFill>
        <p:spPr>
          <a:xfrm>
            <a:off x="939205" y="1309865"/>
            <a:ext cx="543120" cy="543120"/>
          </a:xfrm>
          <a:prstGeom prst="rect">
            <a:avLst/>
          </a:prstGeom>
        </p:spPr>
      </p:pic>
      <p:sp>
        <p:nvSpPr>
          <p:cNvPr id="29" name="Google Shape;57;p13">
            <a:extLst>
              <a:ext uri="{FF2B5EF4-FFF2-40B4-BE49-F238E27FC236}">
                <a16:creationId xmlns:a16="http://schemas.microsoft.com/office/drawing/2014/main" id="{67F9D076-B455-F949-ACBC-8A2CC794BC31}"/>
              </a:ext>
            </a:extLst>
          </p:cNvPr>
          <p:cNvSpPr txBox="1"/>
          <p:nvPr/>
        </p:nvSpPr>
        <p:spPr>
          <a:xfrm>
            <a:off x="77810" y="110666"/>
            <a:ext cx="7979909" cy="465348"/>
          </a:xfrm>
          <a:prstGeom prst="rect">
            <a:avLst/>
          </a:prstGeom>
          <a:noFill/>
          <a:ln>
            <a:noFill/>
          </a:ln>
        </p:spPr>
        <p:txBody>
          <a:bodyPr spcFirstLastPara="1" wrap="square" lIns="91425" tIns="91425" rIns="91425" bIns="91425" anchor="t" anchorCtr="0">
            <a:noAutofit/>
          </a:bodyPr>
          <a:lstStyle/>
          <a:p>
            <a:pPr lvl="0"/>
            <a:r>
              <a:rPr lang="en-US" altLang="zh-CN" sz="2400">
                <a:latin typeface="Times New Roman" panose="02020603050405020304" pitchFamily="18" charset="0"/>
                <a:cs typeface="Times New Roman" panose="02020603050405020304" pitchFamily="18" charset="0"/>
              </a:rPr>
              <a:t>Data &amp; Code Release</a:t>
            </a:r>
          </a:p>
        </p:txBody>
      </p:sp>
      <p:sp>
        <p:nvSpPr>
          <p:cNvPr id="31" name="Rectangle 30">
            <a:extLst>
              <a:ext uri="{FF2B5EF4-FFF2-40B4-BE49-F238E27FC236}">
                <a16:creationId xmlns:a16="http://schemas.microsoft.com/office/drawing/2014/main" id="{30042FF2-D298-1B4D-A5B7-0D874AEAFE7D}"/>
              </a:ext>
            </a:extLst>
          </p:cNvPr>
          <p:cNvSpPr/>
          <p:nvPr/>
        </p:nvSpPr>
        <p:spPr>
          <a:xfrm>
            <a:off x="416265" y="860251"/>
            <a:ext cx="7979909" cy="400110"/>
          </a:xfrm>
          <a:prstGeom prst="rect">
            <a:avLst/>
          </a:prstGeom>
        </p:spPr>
        <p:txBody>
          <a:bodyPr wrap="square">
            <a:spAutoFit/>
          </a:bodyPr>
          <a:lstStyle/>
          <a:p>
            <a:r>
              <a:rPr lang="en-US" altLang="zh-CN" sz="2000">
                <a:latin typeface="Times New Roman" panose="02020603050405020304" pitchFamily="18" charset="0"/>
                <a:cs typeface="Times New Roman" panose="02020603050405020304" pitchFamily="18" charset="0"/>
              </a:rPr>
              <a:t>TV show Retrieval (TVR):</a:t>
            </a:r>
          </a:p>
        </p:txBody>
      </p:sp>
      <p:sp>
        <p:nvSpPr>
          <p:cNvPr id="33" name="Rectangle 32">
            <a:extLst>
              <a:ext uri="{FF2B5EF4-FFF2-40B4-BE49-F238E27FC236}">
                <a16:creationId xmlns:a16="http://schemas.microsoft.com/office/drawing/2014/main" id="{9E00EDEE-03C3-A344-8F41-0EC3FBA1917E}"/>
              </a:ext>
            </a:extLst>
          </p:cNvPr>
          <p:cNvSpPr/>
          <p:nvPr/>
        </p:nvSpPr>
        <p:spPr>
          <a:xfrm>
            <a:off x="439007" y="2371695"/>
            <a:ext cx="7979909" cy="707886"/>
          </a:xfrm>
          <a:prstGeom prst="rect">
            <a:avLst/>
          </a:prstGeom>
        </p:spPr>
        <p:txBody>
          <a:bodyPr wrap="square">
            <a:spAutoFit/>
          </a:bodyPr>
          <a:lstStyle/>
          <a:p>
            <a:r>
              <a:rPr lang="en-US" altLang="zh-CN" sz="2000">
                <a:latin typeface="Times New Roman" panose="02020603050405020304" pitchFamily="18" charset="0"/>
                <a:cs typeface="Times New Roman" panose="02020603050405020304" pitchFamily="18" charset="0"/>
              </a:rPr>
              <a:t>TV show Captions (TVC):</a:t>
            </a:r>
          </a:p>
          <a:p>
            <a:r>
              <a:rPr lang="en-US" altLang="zh-CN" sz="2000">
                <a:latin typeface="Times New Roman" panose="02020603050405020304" pitchFamily="18" charset="0"/>
                <a:cs typeface="Times New Roman" panose="02020603050405020304" pitchFamily="18" charset="0"/>
              </a:rPr>
              <a:t>       -- </a:t>
            </a:r>
            <a:r>
              <a:rPr lang="en-US" altLang="zh-CN" sz="1600">
                <a:latin typeface="Times New Roman" panose="02020603050405020304" pitchFamily="18" charset="0"/>
                <a:cs typeface="Times New Roman" panose="02020603050405020304" pitchFamily="18" charset="0"/>
              </a:rPr>
              <a:t>We collected additional descriptions for each TVR moment.</a:t>
            </a:r>
          </a:p>
        </p:txBody>
      </p:sp>
      <p:sp>
        <p:nvSpPr>
          <p:cNvPr id="34" name="Rectangle 33">
            <a:extLst>
              <a:ext uri="{FF2B5EF4-FFF2-40B4-BE49-F238E27FC236}">
                <a16:creationId xmlns:a16="http://schemas.microsoft.com/office/drawing/2014/main" id="{258FEC74-F15A-1746-ABAD-86E202AB91A1}"/>
              </a:ext>
            </a:extLst>
          </p:cNvPr>
          <p:cNvSpPr/>
          <p:nvPr/>
        </p:nvSpPr>
        <p:spPr>
          <a:xfrm>
            <a:off x="1555302" y="3684279"/>
            <a:ext cx="3473256" cy="338554"/>
          </a:xfrm>
          <a:prstGeom prst="rect">
            <a:avLst/>
          </a:prstGeom>
        </p:spPr>
        <p:txBody>
          <a:bodyPr wrap="square">
            <a:spAutoFit/>
          </a:bodyPr>
          <a:lstStyle/>
          <a:p>
            <a:r>
              <a:rPr lang="en-US" sz="1600">
                <a:solidFill>
                  <a:srgbClr val="00B0F0"/>
                </a:solidFill>
                <a:latin typeface="Times New Roman" panose="02020603050405020304" pitchFamily="18" charset="0"/>
                <a:cs typeface="Times New Roman" panose="02020603050405020304" pitchFamily="18" charset="0"/>
              </a:rPr>
              <a:t>https://github.com/jayleicn/TVCaption</a:t>
            </a:r>
          </a:p>
        </p:txBody>
      </p:sp>
      <p:pic>
        <p:nvPicPr>
          <p:cNvPr id="35" name="Graphic 34">
            <a:extLst>
              <a:ext uri="{FF2B5EF4-FFF2-40B4-BE49-F238E27FC236}">
                <a16:creationId xmlns:a16="http://schemas.microsoft.com/office/drawing/2014/main" id="{D43356A2-6404-6A41-869B-21B26081A7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11" y="3682051"/>
            <a:ext cx="328899" cy="328899"/>
          </a:xfrm>
          <a:prstGeom prst="rect">
            <a:avLst/>
          </a:prstGeom>
        </p:spPr>
      </p:pic>
      <p:sp>
        <p:nvSpPr>
          <p:cNvPr id="36" name="Rectangle 35">
            <a:extLst>
              <a:ext uri="{FF2B5EF4-FFF2-40B4-BE49-F238E27FC236}">
                <a16:creationId xmlns:a16="http://schemas.microsoft.com/office/drawing/2014/main" id="{6FAA5DC9-0C77-8E4B-BFFA-EA6D0CAB9B52}"/>
              </a:ext>
            </a:extLst>
          </p:cNvPr>
          <p:cNvSpPr/>
          <p:nvPr/>
        </p:nvSpPr>
        <p:spPr>
          <a:xfrm>
            <a:off x="1555302" y="3256772"/>
            <a:ext cx="2779102" cy="338554"/>
          </a:xfrm>
          <a:prstGeom prst="rect">
            <a:avLst/>
          </a:prstGeom>
        </p:spPr>
        <p:txBody>
          <a:bodyPr wrap="square">
            <a:spAutoFit/>
          </a:bodyPr>
          <a:lstStyle/>
          <a:p>
            <a:r>
              <a:rPr lang="en-US" sz="1600">
                <a:solidFill>
                  <a:srgbClr val="00B0F0"/>
                </a:solidFill>
                <a:latin typeface="Times New Roman" panose="02020603050405020304" pitchFamily="18" charset="0"/>
                <a:cs typeface="Times New Roman" panose="02020603050405020304" pitchFamily="18" charset="0"/>
              </a:rPr>
              <a:t>https://tvr.cs.unc.edu/tvc.html</a:t>
            </a:r>
          </a:p>
        </p:txBody>
      </p:sp>
      <p:pic>
        <p:nvPicPr>
          <p:cNvPr id="6" name="Picture 5" descr="A picture containing drawing&#10;&#10;Description automatically generated">
            <a:extLst>
              <a:ext uri="{FF2B5EF4-FFF2-40B4-BE49-F238E27FC236}">
                <a16:creationId xmlns:a16="http://schemas.microsoft.com/office/drawing/2014/main" id="{2847F3B5-56DE-E747-8A9F-2C16FD36ED7D}"/>
              </a:ext>
            </a:extLst>
          </p:cNvPr>
          <p:cNvPicPr>
            <a:picLocks noChangeAspect="1"/>
          </p:cNvPicPr>
          <p:nvPr/>
        </p:nvPicPr>
        <p:blipFill>
          <a:blip r:embed="rId6"/>
          <a:stretch>
            <a:fillRect/>
          </a:stretch>
        </p:blipFill>
        <p:spPr>
          <a:xfrm>
            <a:off x="939205" y="3149199"/>
            <a:ext cx="543120" cy="543120"/>
          </a:xfrm>
          <a:prstGeom prst="rect">
            <a:avLst/>
          </a:prstGeom>
        </p:spPr>
      </p:pic>
      <p:pic>
        <p:nvPicPr>
          <p:cNvPr id="38" name="Picture 37">
            <a:extLst>
              <a:ext uri="{FF2B5EF4-FFF2-40B4-BE49-F238E27FC236}">
                <a16:creationId xmlns:a16="http://schemas.microsoft.com/office/drawing/2014/main" id="{6DC84F03-B347-1C43-A839-ADA5BED35A79}"/>
              </a:ext>
            </a:extLst>
          </p:cNvPr>
          <p:cNvPicPr>
            <a:picLocks noChangeAspect="1"/>
          </p:cNvPicPr>
          <p:nvPr/>
        </p:nvPicPr>
        <p:blipFill rotWithShape="1">
          <a:blip r:embed="rId7"/>
          <a:srcRect l="15762" t="13032" r="10521" b="10687"/>
          <a:stretch/>
        </p:blipFill>
        <p:spPr>
          <a:xfrm>
            <a:off x="97123" y="4298797"/>
            <a:ext cx="804398" cy="802006"/>
          </a:xfrm>
          <a:prstGeom prst="rect">
            <a:avLst/>
          </a:prstGeom>
        </p:spPr>
      </p:pic>
      <p:pic>
        <p:nvPicPr>
          <p:cNvPr id="3" name="Picture 2">
            <a:extLst>
              <a:ext uri="{FF2B5EF4-FFF2-40B4-BE49-F238E27FC236}">
                <a16:creationId xmlns:a16="http://schemas.microsoft.com/office/drawing/2014/main" id="{9B51FF8E-FF32-3046-87BF-54301F5F61A9}"/>
              </a:ext>
            </a:extLst>
          </p:cNvPr>
          <p:cNvPicPr>
            <a:picLocks noChangeAspect="1"/>
          </p:cNvPicPr>
          <p:nvPr/>
        </p:nvPicPr>
        <p:blipFill>
          <a:blip r:embed="rId8"/>
          <a:stretch>
            <a:fillRect/>
          </a:stretch>
        </p:blipFill>
        <p:spPr>
          <a:xfrm>
            <a:off x="5222149" y="1302439"/>
            <a:ext cx="3711459" cy="1101911"/>
          </a:xfrm>
          <a:prstGeom prst="rect">
            <a:avLst/>
          </a:prstGeom>
        </p:spPr>
      </p:pic>
      <p:pic>
        <p:nvPicPr>
          <p:cNvPr id="7" name="Picture 6">
            <a:extLst>
              <a:ext uri="{FF2B5EF4-FFF2-40B4-BE49-F238E27FC236}">
                <a16:creationId xmlns:a16="http://schemas.microsoft.com/office/drawing/2014/main" id="{DE5F09D5-92FB-A346-84F3-808C64C409D7}"/>
              </a:ext>
            </a:extLst>
          </p:cNvPr>
          <p:cNvPicPr>
            <a:picLocks noChangeAspect="1"/>
          </p:cNvPicPr>
          <p:nvPr/>
        </p:nvPicPr>
        <p:blipFill>
          <a:blip r:embed="rId9"/>
          <a:stretch>
            <a:fillRect/>
          </a:stretch>
        </p:blipFill>
        <p:spPr>
          <a:xfrm>
            <a:off x="5280698" y="3149199"/>
            <a:ext cx="3711450" cy="1069084"/>
          </a:xfrm>
          <a:prstGeom prst="rect">
            <a:avLst/>
          </a:prstGeom>
        </p:spPr>
      </p:pic>
    </p:spTree>
    <p:extLst>
      <p:ext uri="{BB962C8B-B14F-4D97-AF65-F5344CB8AC3E}">
        <p14:creationId xmlns:p14="http://schemas.microsoft.com/office/powerpoint/2010/main" val="285443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3851557" y="1949870"/>
            <a:ext cx="1440886" cy="465348"/>
          </a:xfrm>
          <a:prstGeom prst="rect">
            <a:avLst/>
          </a:prstGeom>
          <a:noFill/>
          <a:ln>
            <a:noFill/>
          </a:ln>
        </p:spPr>
        <p:txBody>
          <a:bodyPr spcFirstLastPara="1" wrap="square" lIns="91425" tIns="91425" rIns="91425" bIns="91425" anchor="t" anchorCtr="0">
            <a:noAutofit/>
          </a:bodyPr>
          <a:lstStyle/>
          <a:p>
            <a:pPr lvl="0"/>
            <a:r>
              <a:rPr lang="en-US" sz="3000">
                <a:latin typeface="Times New Roman" panose="02020603050405020304" pitchFamily="18" charset="0"/>
                <a:cs typeface="Times New Roman" panose="02020603050405020304" pitchFamily="18" charset="0"/>
              </a:rPr>
              <a:t>Thanks!</a:t>
            </a:r>
            <a:endParaRPr sz="300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079ECC02-D60E-8645-B989-3367CEAA9DAC}"/>
              </a:ext>
            </a:extLst>
          </p:cNvPr>
          <p:cNvGrpSpPr/>
          <p:nvPr/>
        </p:nvGrpSpPr>
        <p:grpSpPr>
          <a:xfrm>
            <a:off x="12673431" y="2129822"/>
            <a:ext cx="2432283" cy="1156205"/>
            <a:chOff x="10962149" y="4469476"/>
            <a:chExt cx="2432283" cy="1156205"/>
          </a:xfrm>
        </p:grpSpPr>
        <p:sp>
          <p:nvSpPr>
            <p:cNvPr id="19" name="Rounded Rectangle 18">
              <a:extLst>
                <a:ext uri="{FF2B5EF4-FFF2-40B4-BE49-F238E27FC236}">
                  <a16:creationId xmlns:a16="http://schemas.microsoft.com/office/drawing/2014/main" id="{11BD5B9B-3882-2447-928B-1A1F587BC9AC}"/>
                </a:ext>
              </a:extLst>
            </p:cNvPr>
            <p:cNvSpPr/>
            <p:nvPr/>
          </p:nvSpPr>
          <p:spPr>
            <a:xfrm>
              <a:off x="10962149" y="4469476"/>
              <a:ext cx="2219383" cy="1032009"/>
            </a:xfrm>
            <a:prstGeom prst="roundRect">
              <a:avLst>
                <a:gd name="adj" fmla="val 33130"/>
              </a:avLst>
            </a:prstGeom>
            <a:solidFill>
              <a:srgbClr val="B4DDAD">
                <a:alpha val="7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Arrow Connector 19">
              <a:extLst>
                <a:ext uri="{FF2B5EF4-FFF2-40B4-BE49-F238E27FC236}">
                  <a16:creationId xmlns:a16="http://schemas.microsoft.com/office/drawing/2014/main" id="{8A09473D-F6DA-C344-A52D-0096D489186F}"/>
                </a:ext>
              </a:extLst>
            </p:cNvPr>
            <p:cNvCxnSpPr>
              <a:cxnSpLocks/>
            </p:cNvCxnSpPr>
            <p:nvPr/>
          </p:nvCxnSpPr>
          <p:spPr>
            <a:xfrm>
              <a:off x="13028271" y="4806443"/>
              <a:ext cx="36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41B31C-4FD3-AA4F-BA79-CBB51DB0895B}"/>
                </a:ext>
              </a:extLst>
            </p:cNvPr>
            <p:cNvCxnSpPr>
              <a:cxnSpLocks/>
              <a:endCxn id="22" idx="2"/>
            </p:cNvCxnSpPr>
            <p:nvPr/>
          </p:nvCxnSpPr>
          <p:spPr>
            <a:xfrm flipV="1">
              <a:off x="11508341" y="5199889"/>
              <a:ext cx="1" cy="4257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AFC94F6F-4DA0-5644-8AE7-86EFDA3F688E}"/>
                </a:ext>
              </a:extLst>
            </p:cNvPr>
            <p:cNvSpPr/>
            <p:nvPr/>
          </p:nvSpPr>
          <p:spPr>
            <a:xfrm>
              <a:off x="11102965" y="4812822"/>
              <a:ext cx="810753" cy="387067"/>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a:t>
              </a:r>
              <a:endParaRPr lang="en-US" sz="1400" dirty="0">
                <a:solidFill>
                  <a:schemeClr val="tx1"/>
                </a:solidFill>
                <a:latin typeface="Times New Roman" charset="0"/>
                <a:ea typeface="Times New Roman" charset="0"/>
                <a:cs typeface="Times New Roman" charset="0"/>
              </a:endParaRPr>
            </a:p>
          </p:txBody>
        </p:sp>
        <p:sp>
          <p:nvSpPr>
            <p:cNvPr id="23" name="Rounded Rectangle 22">
              <a:extLst>
                <a:ext uri="{FF2B5EF4-FFF2-40B4-BE49-F238E27FC236}">
                  <a16:creationId xmlns:a16="http://schemas.microsoft.com/office/drawing/2014/main" id="{A4E8F552-C6FB-DB4E-811B-47AB6B5AE02A}"/>
                </a:ext>
              </a:extLst>
            </p:cNvPr>
            <p:cNvSpPr/>
            <p:nvPr/>
          </p:nvSpPr>
          <p:spPr>
            <a:xfrm>
              <a:off x="12117468" y="4996322"/>
              <a:ext cx="910803" cy="433341"/>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 &amp;</a:t>
              </a:r>
            </a:p>
            <a:p>
              <a:pPr algn="ctr"/>
              <a:r>
                <a:rPr lang="en-US" altLang="zh-CN" sz="1400" dirty="0">
                  <a:solidFill>
                    <a:schemeClr val="tx1"/>
                  </a:solidFill>
                  <a:latin typeface="Times New Roman" charset="0"/>
                  <a:ea typeface="Times New Roman" charset="0"/>
                  <a:cs typeface="Times New Roman" charset="0"/>
                </a:rPr>
                <a:t>Softmax</a:t>
              </a:r>
              <a:endParaRPr lang="en-US" sz="1400" dirty="0">
                <a:solidFill>
                  <a:schemeClr val="tx1"/>
                </a:solidFill>
                <a:latin typeface="Times New Roman" charset="0"/>
                <a:ea typeface="Times New Roman" charset="0"/>
                <a:cs typeface="Times New Roman" charset="0"/>
              </a:endParaRPr>
            </a:p>
          </p:txBody>
        </p:sp>
        <p:sp>
          <p:nvSpPr>
            <p:cNvPr id="24" name="Rounded Rectangle 23">
              <a:extLst>
                <a:ext uri="{FF2B5EF4-FFF2-40B4-BE49-F238E27FC236}">
                  <a16:creationId xmlns:a16="http://schemas.microsoft.com/office/drawing/2014/main" id="{623C8CF4-8D03-BD42-82DA-A5CE0E726F3E}"/>
                </a:ext>
              </a:extLst>
            </p:cNvPr>
            <p:cNvSpPr/>
            <p:nvPr/>
          </p:nvSpPr>
          <p:spPr>
            <a:xfrm>
              <a:off x="12115991" y="4522198"/>
              <a:ext cx="910803" cy="411709"/>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400" dirty="0">
                  <a:solidFill>
                    <a:schemeClr val="tx1"/>
                  </a:solidFill>
                  <a:latin typeface="Times New Roman" charset="0"/>
                  <a:ea typeface="Times New Roman" charset="0"/>
                  <a:cs typeface="Times New Roman" charset="0"/>
                </a:rPr>
                <a:t>Linear &amp;</a:t>
              </a:r>
            </a:p>
            <a:p>
              <a:pPr algn="ctr"/>
              <a:r>
                <a:rPr lang="en-US" altLang="zh-CN" sz="1400" dirty="0">
                  <a:solidFill>
                    <a:schemeClr val="tx1"/>
                  </a:solidFill>
                  <a:latin typeface="Times New Roman" charset="0"/>
                  <a:ea typeface="Times New Roman" charset="0"/>
                  <a:cs typeface="Times New Roman" charset="0"/>
                </a:rPr>
                <a:t>Softmax</a:t>
              </a:r>
              <a:endParaRPr lang="en-US" sz="1400" dirty="0">
                <a:solidFill>
                  <a:schemeClr val="tx1"/>
                </a:solidFill>
                <a:latin typeface="Times New Roman" charset="0"/>
                <a:ea typeface="Times New Roman" charset="0"/>
                <a:cs typeface="Times New Roman" charset="0"/>
              </a:endParaRPr>
            </a:p>
          </p:txBody>
        </p:sp>
        <p:cxnSp>
          <p:nvCxnSpPr>
            <p:cNvPr id="25" name="Elbow Connector 24">
              <a:extLst>
                <a:ext uri="{FF2B5EF4-FFF2-40B4-BE49-F238E27FC236}">
                  <a16:creationId xmlns:a16="http://schemas.microsoft.com/office/drawing/2014/main" id="{9D66F6D0-0D28-F643-ADD5-BF5CFF39A4E4}"/>
                </a:ext>
              </a:extLst>
            </p:cNvPr>
            <p:cNvCxnSpPr>
              <a:cxnSpLocks/>
              <a:stCxn id="22" idx="3"/>
              <a:endCxn id="24" idx="1"/>
            </p:cNvCxnSpPr>
            <p:nvPr/>
          </p:nvCxnSpPr>
          <p:spPr>
            <a:xfrm flipV="1">
              <a:off x="11913718" y="4728053"/>
              <a:ext cx="202273" cy="27830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528E2E2B-BA25-484B-A84A-9DB2BAB544F3}"/>
                </a:ext>
              </a:extLst>
            </p:cNvPr>
            <p:cNvCxnSpPr>
              <a:cxnSpLocks/>
              <a:stCxn id="22" idx="3"/>
              <a:endCxn id="23" idx="1"/>
            </p:cNvCxnSpPr>
            <p:nvPr/>
          </p:nvCxnSpPr>
          <p:spPr>
            <a:xfrm>
              <a:off x="11913718" y="5006356"/>
              <a:ext cx="203750" cy="20663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2EFF8B6-4880-4643-BA43-58AAF3A1CDC5}"/>
                </a:ext>
              </a:extLst>
            </p:cNvPr>
            <p:cNvCxnSpPr>
              <a:cxnSpLocks/>
              <a:stCxn id="23" idx="3"/>
            </p:cNvCxnSpPr>
            <p:nvPr/>
          </p:nvCxnSpPr>
          <p:spPr>
            <a:xfrm>
              <a:off x="13028271" y="5212993"/>
              <a:ext cx="36616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6C136C38-620B-C24F-835F-C3E99B3E6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25</a:t>
            </a:fld>
            <a:endParaRPr lang="en"/>
          </a:p>
        </p:txBody>
      </p:sp>
      <p:pic>
        <p:nvPicPr>
          <p:cNvPr id="29" name="Picture 28">
            <a:extLst>
              <a:ext uri="{FF2B5EF4-FFF2-40B4-BE49-F238E27FC236}">
                <a16:creationId xmlns:a16="http://schemas.microsoft.com/office/drawing/2014/main" id="{64C4789C-FB6F-BC43-BA44-C45F58AE5C7D}"/>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Tree>
    <p:extLst>
      <p:ext uri="{BB962C8B-B14F-4D97-AF65-F5344CB8AC3E}">
        <p14:creationId xmlns:p14="http://schemas.microsoft.com/office/powerpoint/2010/main" val="79792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Moment Retrieval</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Example</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9" name="TextBox 18">
            <a:extLst>
              <a:ext uri="{FF2B5EF4-FFF2-40B4-BE49-F238E27FC236}">
                <a16:creationId xmlns:a16="http://schemas.microsoft.com/office/drawing/2014/main" id="{8B4C271E-9D67-414C-8746-1A81313E07D9}"/>
              </a:ext>
            </a:extLst>
          </p:cNvPr>
          <p:cNvSpPr txBox="1"/>
          <p:nvPr/>
        </p:nvSpPr>
        <p:spPr>
          <a:xfrm>
            <a:off x="3802344" y="3861782"/>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54D769AB-24F0-494E-8D68-89FF73F2A24A}"/>
              </a:ext>
            </a:extLst>
          </p:cNvPr>
          <p:cNvCxnSpPr>
            <a:cxnSpLocks/>
          </p:cNvCxnSpPr>
          <p:nvPr/>
        </p:nvCxnSpPr>
        <p:spPr>
          <a:xfrm flipV="1">
            <a:off x="2732016" y="4029260"/>
            <a:ext cx="1092628"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A3DE9F9-7B7E-144B-B9CF-3BCE514EB505}"/>
              </a:ext>
            </a:extLst>
          </p:cNvPr>
          <p:cNvSpPr txBox="1"/>
          <p:nvPr/>
        </p:nvSpPr>
        <p:spPr>
          <a:xfrm>
            <a:off x="2604318" y="3858824"/>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0" name="Picture 9" descr="A person sitting on a table&#10;&#10;Description automatically generated">
            <a:extLst>
              <a:ext uri="{FF2B5EF4-FFF2-40B4-BE49-F238E27FC236}">
                <a16:creationId xmlns:a16="http://schemas.microsoft.com/office/drawing/2014/main" id="{06DB0B3B-1B77-2046-95FE-CF76C75FA4EB}"/>
              </a:ext>
            </a:extLst>
          </p:cNvPr>
          <p:cNvPicPr>
            <a:picLocks noChangeAspect="1"/>
          </p:cNvPicPr>
          <p:nvPr/>
        </p:nvPicPr>
        <p:blipFill>
          <a:blip r:embed="rId4"/>
          <a:stretch>
            <a:fillRect/>
          </a:stretch>
        </p:blipFill>
        <p:spPr>
          <a:xfrm>
            <a:off x="830503" y="3410261"/>
            <a:ext cx="597408" cy="448056"/>
          </a:xfrm>
          <a:prstGeom prst="rect">
            <a:avLst/>
          </a:prstGeom>
        </p:spPr>
      </p:pic>
      <p:pic>
        <p:nvPicPr>
          <p:cNvPr id="31" name="Picture 30" descr="A group of people posing for the camera&#10;&#10;Description automatically generated">
            <a:extLst>
              <a:ext uri="{FF2B5EF4-FFF2-40B4-BE49-F238E27FC236}">
                <a16:creationId xmlns:a16="http://schemas.microsoft.com/office/drawing/2014/main" id="{0636A8EF-284A-FA43-BEE8-D13A4B6C45C3}"/>
              </a:ext>
            </a:extLst>
          </p:cNvPr>
          <p:cNvPicPr>
            <a:picLocks noChangeAspect="1"/>
          </p:cNvPicPr>
          <p:nvPr/>
        </p:nvPicPr>
        <p:blipFill>
          <a:blip r:embed="rId5"/>
          <a:stretch>
            <a:fillRect/>
          </a:stretch>
        </p:blipFill>
        <p:spPr>
          <a:xfrm>
            <a:off x="1442169" y="3410261"/>
            <a:ext cx="597408" cy="448056"/>
          </a:xfrm>
          <a:prstGeom prst="rect">
            <a:avLst/>
          </a:prstGeom>
        </p:spPr>
      </p:pic>
      <p:pic>
        <p:nvPicPr>
          <p:cNvPr id="35" name="Picture 34" descr="A person sitting on a bed&#10;&#10;Description automatically generated">
            <a:extLst>
              <a:ext uri="{FF2B5EF4-FFF2-40B4-BE49-F238E27FC236}">
                <a16:creationId xmlns:a16="http://schemas.microsoft.com/office/drawing/2014/main" id="{71A4B0A9-B450-B746-9366-BD97DEF19B59}"/>
              </a:ext>
            </a:extLst>
          </p:cNvPr>
          <p:cNvPicPr>
            <a:picLocks noChangeAspect="1"/>
          </p:cNvPicPr>
          <p:nvPr/>
        </p:nvPicPr>
        <p:blipFill>
          <a:blip r:embed="rId6"/>
          <a:stretch>
            <a:fillRect/>
          </a:stretch>
        </p:blipFill>
        <p:spPr>
          <a:xfrm>
            <a:off x="2053835" y="3410261"/>
            <a:ext cx="597408" cy="448056"/>
          </a:xfrm>
          <a:prstGeom prst="rect">
            <a:avLst/>
          </a:prstGeom>
        </p:spPr>
      </p:pic>
      <p:pic>
        <p:nvPicPr>
          <p:cNvPr id="37" name="Picture 36">
            <a:extLst>
              <a:ext uri="{FF2B5EF4-FFF2-40B4-BE49-F238E27FC236}">
                <a16:creationId xmlns:a16="http://schemas.microsoft.com/office/drawing/2014/main" id="{97943A06-86FD-EE4D-AB3B-7E8398823033}"/>
              </a:ext>
            </a:extLst>
          </p:cNvPr>
          <p:cNvPicPr>
            <a:picLocks noChangeAspect="1"/>
          </p:cNvPicPr>
          <p:nvPr/>
        </p:nvPicPr>
        <p:blipFill>
          <a:blip r:embed="rId7"/>
          <a:stretch>
            <a:fillRect/>
          </a:stretch>
        </p:blipFill>
        <p:spPr>
          <a:xfrm>
            <a:off x="2665501" y="3410261"/>
            <a:ext cx="597408" cy="448056"/>
          </a:xfrm>
          <a:prstGeom prst="rect">
            <a:avLst/>
          </a:prstGeom>
        </p:spPr>
      </p:pic>
      <p:pic>
        <p:nvPicPr>
          <p:cNvPr id="39" name="Picture 38" descr="A person wearing a dress&#10;&#10;Description automatically generated">
            <a:extLst>
              <a:ext uri="{FF2B5EF4-FFF2-40B4-BE49-F238E27FC236}">
                <a16:creationId xmlns:a16="http://schemas.microsoft.com/office/drawing/2014/main" id="{02894125-D0B4-C342-8448-DC77B6629217}"/>
              </a:ext>
            </a:extLst>
          </p:cNvPr>
          <p:cNvPicPr>
            <a:picLocks noChangeAspect="1"/>
          </p:cNvPicPr>
          <p:nvPr/>
        </p:nvPicPr>
        <p:blipFill>
          <a:blip r:embed="rId8"/>
          <a:stretch>
            <a:fillRect/>
          </a:stretch>
        </p:blipFill>
        <p:spPr>
          <a:xfrm>
            <a:off x="3272668" y="3410261"/>
            <a:ext cx="597408" cy="448056"/>
          </a:xfrm>
          <a:prstGeom prst="rect">
            <a:avLst/>
          </a:prstGeom>
        </p:spPr>
      </p:pic>
      <p:pic>
        <p:nvPicPr>
          <p:cNvPr id="41" name="Picture 40" descr="A flat screen television&#10;&#10;Description automatically generated">
            <a:extLst>
              <a:ext uri="{FF2B5EF4-FFF2-40B4-BE49-F238E27FC236}">
                <a16:creationId xmlns:a16="http://schemas.microsoft.com/office/drawing/2014/main" id="{E5496646-30E5-2E43-B4DE-412698587D22}"/>
              </a:ext>
            </a:extLst>
          </p:cNvPr>
          <p:cNvPicPr>
            <a:picLocks noChangeAspect="1"/>
          </p:cNvPicPr>
          <p:nvPr/>
        </p:nvPicPr>
        <p:blipFill>
          <a:blip r:embed="rId9"/>
          <a:stretch>
            <a:fillRect/>
          </a:stretch>
        </p:blipFill>
        <p:spPr>
          <a:xfrm>
            <a:off x="3891931" y="3410261"/>
            <a:ext cx="597408" cy="448056"/>
          </a:xfrm>
          <a:prstGeom prst="rect">
            <a:avLst/>
          </a:prstGeom>
        </p:spPr>
      </p:pic>
      <p:sp>
        <p:nvSpPr>
          <p:cNvPr id="14" name="Rectangle 13">
            <a:extLst>
              <a:ext uri="{FF2B5EF4-FFF2-40B4-BE49-F238E27FC236}">
                <a16:creationId xmlns:a16="http://schemas.microsoft.com/office/drawing/2014/main" id="{443D01A3-840F-5D4D-9EC3-3D7C8B7664BC}"/>
              </a:ext>
            </a:extLst>
          </p:cNvPr>
          <p:cNvSpPr/>
          <p:nvPr/>
        </p:nvSpPr>
        <p:spPr>
          <a:xfrm>
            <a:off x="648292" y="3385287"/>
            <a:ext cx="2008892"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9A8894-EE0B-8342-9E4D-13A34532E421}"/>
              </a:ext>
            </a:extLst>
          </p:cNvPr>
          <p:cNvSpPr/>
          <p:nvPr/>
        </p:nvSpPr>
        <p:spPr>
          <a:xfrm>
            <a:off x="3898594" y="3360314"/>
            <a:ext cx="654820"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1AF4D2-8AE0-A146-909A-B67A4BE464ED}"/>
              </a:ext>
            </a:extLst>
          </p:cNvPr>
          <p:cNvSpPr/>
          <p:nvPr/>
        </p:nvSpPr>
        <p:spPr>
          <a:xfrm>
            <a:off x="2672164" y="3411394"/>
            <a:ext cx="1219767" cy="4469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a:extLst>
              <a:ext uri="{FF2B5EF4-FFF2-40B4-BE49-F238E27FC236}">
                <a16:creationId xmlns:a16="http://schemas.microsoft.com/office/drawing/2014/main" id="{2F75ABB1-10D8-044B-B854-0FD43A23297F}"/>
              </a:ext>
            </a:extLst>
          </p:cNvPr>
          <p:cNvSpPr/>
          <p:nvPr/>
        </p:nvSpPr>
        <p:spPr>
          <a:xfrm>
            <a:off x="4776910" y="1958269"/>
            <a:ext cx="3866770" cy="738664"/>
          </a:xfrm>
          <a:prstGeom prst="rect">
            <a:avLst/>
          </a:prstGeom>
        </p:spPr>
        <p:txBody>
          <a:bodyPr wrap="square">
            <a:spAutoFit/>
          </a:bodyPr>
          <a:lstStyle/>
          <a:p>
            <a:r>
              <a:rPr lang="en-US" dirty="0">
                <a:solidFill>
                  <a:srgbClr val="E08956"/>
                </a:solidFill>
                <a:latin typeface="Times New Roman" panose="02020603050405020304" pitchFamily="18" charset="0"/>
                <a:cs typeface="Times New Roman" panose="02020603050405020304" pitchFamily="18" charset="0"/>
              </a:rPr>
              <a:t>Query: </a:t>
            </a:r>
            <a:r>
              <a:rPr lang="en-US" dirty="0">
                <a:latin typeface="Times New Roman" panose="02020603050405020304" pitchFamily="18" charset="0"/>
                <a:cs typeface="Times New Roman" panose="02020603050405020304" pitchFamily="18" charset="0"/>
              </a:rPr>
              <a:t>Rachel</a:t>
            </a:r>
            <a:r>
              <a:rPr lang="en-US" dirty="0">
                <a:solidFill>
                  <a:srgbClr val="FF00C2"/>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explains to her dad </a:t>
            </a:r>
            <a:r>
              <a:rPr lang="en-US" dirty="0">
                <a:solidFill>
                  <a:srgbClr val="00B0F0"/>
                </a:solidFill>
                <a:latin typeface="Times New Roman" panose="02020603050405020304" pitchFamily="18" charset="0"/>
                <a:cs typeface="Times New Roman" panose="02020603050405020304" pitchFamily="18" charset="0"/>
              </a:rPr>
              <a:t>on the phone </a:t>
            </a:r>
            <a:r>
              <a:rPr lang="en-US" dirty="0">
                <a:solidFill>
                  <a:schemeClr val="tx1"/>
                </a:solidFill>
                <a:latin typeface="Times New Roman" panose="02020603050405020304" pitchFamily="18" charset="0"/>
                <a:cs typeface="Times New Roman" panose="02020603050405020304" pitchFamily="18" charset="0"/>
              </a:rPr>
              <a:t>why she can't marry her fiancé.</a:t>
            </a:r>
          </a:p>
          <a:p>
            <a:r>
              <a:rPr lang="en-US" dirty="0">
                <a:solidFill>
                  <a:srgbClr val="E07A48"/>
                </a:solidFill>
                <a:latin typeface="Times New Roman" panose="02020603050405020304" pitchFamily="18" charset="0"/>
                <a:cs typeface="Times New Roman" panose="02020603050405020304" pitchFamily="18" charset="0"/>
              </a:rPr>
              <a:t>Query Type: </a:t>
            </a:r>
            <a:r>
              <a:rPr lang="en-US" dirty="0">
                <a:solidFill>
                  <a:srgbClr val="00B0F0"/>
                </a:solidFill>
                <a:latin typeface="Times New Roman" panose="02020603050405020304" pitchFamily="18" charset="0"/>
                <a:cs typeface="Times New Roman" panose="02020603050405020304" pitchFamily="18" charset="0"/>
              </a:rPr>
              <a:t>video</a:t>
            </a:r>
            <a:r>
              <a:rPr lang="en-US" dirty="0">
                <a:latin typeface="Times New Roman" panose="02020603050405020304" pitchFamily="18" charset="0"/>
                <a:cs typeface="Times New Roman" panose="02020603050405020304" pitchFamily="18" charset="0"/>
              </a:rPr>
              <a:t> + </a:t>
            </a:r>
            <a:r>
              <a:rPr lang="en-US" dirty="0">
                <a:solidFill>
                  <a:schemeClr val="tx1"/>
                </a:solidFill>
                <a:latin typeface="Times New Roman" panose="02020603050405020304" pitchFamily="18" charset="0"/>
                <a:cs typeface="Times New Roman" panose="02020603050405020304" pitchFamily="18" charset="0"/>
              </a:rPr>
              <a:t>subtitle</a:t>
            </a:r>
          </a:p>
        </p:txBody>
      </p:sp>
      <p:pic>
        <p:nvPicPr>
          <p:cNvPr id="24" name="Picture 23">
            <a:extLst>
              <a:ext uri="{FF2B5EF4-FFF2-40B4-BE49-F238E27FC236}">
                <a16:creationId xmlns:a16="http://schemas.microsoft.com/office/drawing/2014/main" id="{DCAC182F-33D7-D441-8BAC-CDFD3BC247CB}"/>
              </a:ext>
            </a:extLst>
          </p:cNvPr>
          <p:cNvPicPr>
            <a:picLocks noChangeAspect="1"/>
          </p:cNvPicPr>
          <p:nvPr/>
        </p:nvPicPr>
        <p:blipFill rotWithShape="1">
          <a:blip r:embed="rId10"/>
          <a:srcRect l="1328" t="3533" r="5027" b="3572"/>
          <a:stretch/>
        </p:blipFill>
        <p:spPr>
          <a:xfrm>
            <a:off x="901521" y="1100337"/>
            <a:ext cx="3185946" cy="2153669"/>
          </a:xfrm>
          <a:prstGeom prst="rect">
            <a:avLst/>
          </a:prstGeom>
        </p:spPr>
      </p:pic>
      <p:sp>
        <p:nvSpPr>
          <p:cNvPr id="3" name="Rectangle 2">
            <a:extLst>
              <a:ext uri="{FF2B5EF4-FFF2-40B4-BE49-F238E27FC236}">
                <a16:creationId xmlns:a16="http://schemas.microsoft.com/office/drawing/2014/main" id="{981BD88C-BB64-9345-AEF0-16253743B974}"/>
              </a:ext>
            </a:extLst>
          </p:cNvPr>
          <p:cNvSpPr/>
          <p:nvPr/>
        </p:nvSpPr>
        <p:spPr>
          <a:xfrm>
            <a:off x="3611707"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00:54</a:t>
            </a:r>
            <a:endParaRPr lang="en-US" sz="1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1D1098F-9F17-AD43-9A24-5A594B7E97FE}"/>
              </a:ext>
            </a:extLst>
          </p:cNvPr>
          <p:cNvSpPr/>
          <p:nvPr/>
        </p:nvSpPr>
        <p:spPr>
          <a:xfrm>
            <a:off x="2375448"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00:44</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67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Moment Retrieval</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Example</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19" name="TextBox 18">
            <a:extLst>
              <a:ext uri="{FF2B5EF4-FFF2-40B4-BE49-F238E27FC236}">
                <a16:creationId xmlns:a16="http://schemas.microsoft.com/office/drawing/2014/main" id="{8B4C271E-9D67-414C-8746-1A81313E07D9}"/>
              </a:ext>
            </a:extLst>
          </p:cNvPr>
          <p:cNvSpPr txBox="1"/>
          <p:nvPr/>
        </p:nvSpPr>
        <p:spPr>
          <a:xfrm>
            <a:off x="3802344" y="3861782"/>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54D769AB-24F0-494E-8D68-89FF73F2A24A}"/>
              </a:ext>
            </a:extLst>
          </p:cNvPr>
          <p:cNvCxnSpPr>
            <a:cxnSpLocks/>
          </p:cNvCxnSpPr>
          <p:nvPr/>
        </p:nvCxnSpPr>
        <p:spPr>
          <a:xfrm flipV="1">
            <a:off x="2732016" y="4029260"/>
            <a:ext cx="1092628"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A3DE9F9-7B7E-144B-B9CF-3BCE514EB505}"/>
              </a:ext>
            </a:extLst>
          </p:cNvPr>
          <p:cNvSpPr txBox="1"/>
          <p:nvPr/>
        </p:nvSpPr>
        <p:spPr>
          <a:xfrm>
            <a:off x="2604318" y="3858824"/>
            <a:ext cx="127698" cy="247564"/>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10" name="Picture 9" descr="A person sitting on a table&#10;&#10;Description automatically generated">
            <a:extLst>
              <a:ext uri="{FF2B5EF4-FFF2-40B4-BE49-F238E27FC236}">
                <a16:creationId xmlns:a16="http://schemas.microsoft.com/office/drawing/2014/main" id="{06DB0B3B-1B77-2046-95FE-CF76C75FA4EB}"/>
              </a:ext>
            </a:extLst>
          </p:cNvPr>
          <p:cNvPicPr>
            <a:picLocks noChangeAspect="1"/>
          </p:cNvPicPr>
          <p:nvPr/>
        </p:nvPicPr>
        <p:blipFill>
          <a:blip r:embed="rId4"/>
          <a:stretch>
            <a:fillRect/>
          </a:stretch>
        </p:blipFill>
        <p:spPr>
          <a:xfrm>
            <a:off x="830503" y="3410261"/>
            <a:ext cx="597408" cy="448056"/>
          </a:xfrm>
          <a:prstGeom prst="rect">
            <a:avLst/>
          </a:prstGeom>
        </p:spPr>
      </p:pic>
      <p:pic>
        <p:nvPicPr>
          <p:cNvPr id="31" name="Picture 30" descr="A group of people posing for the camera&#10;&#10;Description automatically generated">
            <a:extLst>
              <a:ext uri="{FF2B5EF4-FFF2-40B4-BE49-F238E27FC236}">
                <a16:creationId xmlns:a16="http://schemas.microsoft.com/office/drawing/2014/main" id="{0636A8EF-284A-FA43-BEE8-D13A4B6C45C3}"/>
              </a:ext>
            </a:extLst>
          </p:cNvPr>
          <p:cNvPicPr>
            <a:picLocks noChangeAspect="1"/>
          </p:cNvPicPr>
          <p:nvPr/>
        </p:nvPicPr>
        <p:blipFill>
          <a:blip r:embed="rId5"/>
          <a:stretch>
            <a:fillRect/>
          </a:stretch>
        </p:blipFill>
        <p:spPr>
          <a:xfrm>
            <a:off x="1442169" y="3410261"/>
            <a:ext cx="597408" cy="448056"/>
          </a:xfrm>
          <a:prstGeom prst="rect">
            <a:avLst/>
          </a:prstGeom>
        </p:spPr>
      </p:pic>
      <p:pic>
        <p:nvPicPr>
          <p:cNvPr id="35" name="Picture 34" descr="A person sitting on a bed&#10;&#10;Description automatically generated">
            <a:extLst>
              <a:ext uri="{FF2B5EF4-FFF2-40B4-BE49-F238E27FC236}">
                <a16:creationId xmlns:a16="http://schemas.microsoft.com/office/drawing/2014/main" id="{71A4B0A9-B450-B746-9366-BD97DEF19B59}"/>
              </a:ext>
            </a:extLst>
          </p:cNvPr>
          <p:cNvPicPr>
            <a:picLocks noChangeAspect="1"/>
          </p:cNvPicPr>
          <p:nvPr/>
        </p:nvPicPr>
        <p:blipFill>
          <a:blip r:embed="rId6"/>
          <a:stretch>
            <a:fillRect/>
          </a:stretch>
        </p:blipFill>
        <p:spPr>
          <a:xfrm>
            <a:off x="2053835" y="3410261"/>
            <a:ext cx="597408" cy="448056"/>
          </a:xfrm>
          <a:prstGeom prst="rect">
            <a:avLst/>
          </a:prstGeom>
        </p:spPr>
      </p:pic>
      <p:pic>
        <p:nvPicPr>
          <p:cNvPr id="37" name="Picture 36">
            <a:extLst>
              <a:ext uri="{FF2B5EF4-FFF2-40B4-BE49-F238E27FC236}">
                <a16:creationId xmlns:a16="http://schemas.microsoft.com/office/drawing/2014/main" id="{97943A06-86FD-EE4D-AB3B-7E8398823033}"/>
              </a:ext>
            </a:extLst>
          </p:cNvPr>
          <p:cNvPicPr>
            <a:picLocks noChangeAspect="1"/>
          </p:cNvPicPr>
          <p:nvPr/>
        </p:nvPicPr>
        <p:blipFill>
          <a:blip r:embed="rId7"/>
          <a:stretch>
            <a:fillRect/>
          </a:stretch>
        </p:blipFill>
        <p:spPr>
          <a:xfrm>
            <a:off x="2665501" y="3410261"/>
            <a:ext cx="597408" cy="448056"/>
          </a:xfrm>
          <a:prstGeom prst="rect">
            <a:avLst/>
          </a:prstGeom>
        </p:spPr>
      </p:pic>
      <p:pic>
        <p:nvPicPr>
          <p:cNvPr id="39" name="Picture 38" descr="A person wearing a dress&#10;&#10;Description automatically generated">
            <a:extLst>
              <a:ext uri="{FF2B5EF4-FFF2-40B4-BE49-F238E27FC236}">
                <a16:creationId xmlns:a16="http://schemas.microsoft.com/office/drawing/2014/main" id="{02894125-D0B4-C342-8448-DC77B6629217}"/>
              </a:ext>
            </a:extLst>
          </p:cNvPr>
          <p:cNvPicPr>
            <a:picLocks noChangeAspect="1"/>
          </p:cNvPicPr>
          <p:nvPr/>
        </p:nvPicPr>
        <p:blipFill>
          <a:blip r:embed="rId8"/>
          <a:stretch>
            <a:fillRect/>
          </a:stretch>
        </p:blipFill>
        <p:spPr>
          <a:xfrm>
            <a:off x="3272668" y="3410261"/>
            <a:ext cx="597408" cy="448056"/>
          </a:xfrm>
          <a:prstGeom prst="rect">
            <a:avLst/>
          </a:prstGeom>
        </p:spPr>
      </p:pic>
      <p:pic>
        <p:nvPicPr>
          <p:cNvPr id="41" name="Picture 40" descr="A flat screen television&#10;&#10;Description automatically generated">
            <a:extLst>
              <a:ext uri="{FF2B5EF4-FFF2-40B4-BE49-F238E27FC236}">
                <a16:creationId xmlns:a16="http://schemas.microsoft.com/office/drawing/2014/main" id="{E5496646-30E5-2E43-B4DE-412698587D22}"/>
              </a:ext>
            </a:extLst>
          </p:cNvPr>
          <p:cNvPicPr>
            <a:picLocks noChangeAspect="1"/>
          </p:cNvPicPr>
          <p:nvPr/>
        </p:nvPicPr>
        <p:blipFill>
          <a:blip r:embed="rId9"/>
          <a:stretch>
            <a:fillRect/>
          </a:stretch>
        </p:blipFill>
        <p:spPr>
          <a:xfrm>
            <a:off x="3891931" y="3410261"/>
            <a:ext cx="597408" cy="448056"/>
          </a:xfrm>
          <a:prstGeom prst="rect">
            <a:avLst/>
          </a:prstGeom>
        </p:spPr>
      </p:pic>
      <p:sp>
        <p:nvSpPr>
          <p:cNvPr id="14" name="Rectangle 13">
            <a:extLst>
              <a:ext uri="{FF2B5EF4-FFF2-40B4-BE49-F238E27FC236}">
                <a16:creationId xmlns:a16="http://schemas.microsoft.com/office/drawing/2014/main" id="{443D01A3-840F-5D4D-9EC3-3D7C8B7664BC}"/>
              </a:ext>
            </a:extLst>
          </p:cNvPr>
          <p:cNvSpPr/>
          <p:nvPr/>
        </p:nvSpPr>
        <p:spPr>
          <a:xfrm>
            <a:off x="648292" y="3385287"/>
            <a:ext cx="2008892"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9A8894-EE0B-8342-9E4D-13A34532E421}"/>
              </a:ext>
            </a:extLst>
          </p:cNvPr>
          <p:cNvSpPr/>
          <p:nvPr/>
        </p:nvSpPr>
        <p:spPr>
          <a:xfrm>
            <a:off x="3898594" y="3360314"/>
            <a:ext cx="654820" cy="4980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1AF4D2-8AE0-A146-909A-B67A4BE464ED}"/>
              </a:ext>
            </a:extLst>
          </p:cNvPr>
          <p:cNvSpPr/>
          <p:nvPr/>
        </p:nvSpPr>
        <p:spPr>
          <a:xfrm>
            <a:off x="2672164" y="3411394"/>
            <a:ext cx="1219767" cy="4469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a:extLst>
              <a:ext uri="{FF2B5EF4-FFF2-40B4-BE49-F238E27FC236}">
                <a16:creationId xmlns:a16="http://schemas.microsoft.com/office/drawing/2014/main" id="{2F75ABB1-10D8-044B-B854-0FD43A23297F}"/>
              </a:ext>
            </a:extLst>
          </p:cNvPr>
          <p:cNvSpPr/>
          <p:nvPr/>
        </p:nvSpPr>
        <p:spPr>
          <a:xfrm>
            <a:off x="4776910" y="1958269"/>
            <a:ext cx="3866770" cy="738664"/>
          </a:xfrm>
          <a:prstGeom prst="rect">
            <a:avLst/>
          </a:prstGeom>
        </p:spPr>
        <p:txBody>
          <a:bodyPr wrap="square">
            <a:spAutoFit/>
          </a:bodyPr>
          <a:lstStyle/>
          <a:p>
            <a:r>
              <a:rPr lang="en-US" dirty="0">
                <a:solidFill>
                  <a:srgbClr val="E08956"/>
                </a:solidFill>
                <a:latin typeface="Times New Roman" panose="02020603050405020304" pitchFamily="18" charset="0"/>
                <a:cs typeface="Times New Roman" panose="02020603050405020304" pitchFamily="18" charset="0"/>
              </a:rPr>
              <a:t>Query: </a:t>
            </a:r>
            <a:r>
              <a:rPr lang="en-US" dirty="0">
                <a:latin typeface="Times New Roman" panose="02020603050405020304" pitchFamily="18" charset="0"/>
                <a:cs typeface="Times New Roman" panose="02020603050405020304" pitchFamily="18" charset="0"/>
              </a:rPr>
              <a:t>Rachel</a:t>
            </a:r>
            <a:r>
              <a:rPr lang="en-US" dirty="0">
                <a:solidFill>
                  <a:srgbClr val="FF00C2"/>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explains to her dad </a:t>
            </a:r>
            <a:r>
              <a:rPr lang="en-US" dirty="0">
                <a:solidFill>
                  <a:srgbClr val="00B0F0"/>
                </a:solidFill>
                <a:latin typeface="Times New Roman" panose="02020603050405020304" pitchFamily="18" charset="0"/>
                <a:cs typeface="Times New Roman" panose="02020603050405020304" pitchFamily="18" charset="0"/>
              </a:rPr>
              <a:t>on the phone </a:t>
            </a:r>
            <a:r>
              <a:rPr lang="en-US" dirty="0">
                <a:solidFill>
                  <a:srgbClr val="FF0000"/>
                </a:solidFill>
                <a:latin typeface="Times New Roman" panose="02020603050405020304" pitchFamily="18" charset="0"/>
                <a:cs typeface="Times New Roman" panose="02020603050405020304" pitchFamily="18" charset="0"/>
              </a:rPr>
              <a:t>why she can't marry her fiancé</a:t>
            </a:r>
            <a:r>
              <a:rPr lang="en-US" dirty="0">
                <a:latin typeface="Times New Roman" panose="02020603050405020304" pitchFamily="18" charset="0"/>
                <a:cs typeface="Times New Roman" panose="02020603050405020304" pitchFamily="18" charset="0"/>
              </a:rPr>
              <a:t>.</a:t>
            </a:r>
          </a:p>
          <a:p>
            <a:r>
              <a:rPr lang="en-US" dirty="0">
                <a:solidFill>
                  <a:srgbClr val="E07A48"/>
                </a:solidFill>
                <a:latin typeface="Times New Roman" panose="02020603050405020304" pitchFamily="18" charset="0"/>
                <a:cs typeface="Times New Roman" panose="02020603050405020304" pitchFamily="18" charset="0"/>
              </a:rPr>
              <a:t>Query Type: </a:t>
            </a:r>
            <a:r>
              <a:rPr lang="en-US" dirty="0">
                <a:solidFill>
                  <a:srgbClr val="00B0F0"/>
                </a:solidFill>
                <a:latin typeface="Times New Roman" panose="02020603050405020304" pitchFamily="18" charset="0"/>
                <a:cs typeface="Times New Roman" panose="02020603050405020304" pitchFamily="18" charset="0"/>
              </a:rPr>
              <a:t>video</a:t>
            </a:r>
            <a:r>
              <a:rPr lang="en-US" dirty="0">
                <a:latin typeface="Times New Roman" panose="02020603050405020304" pitchFamily="18" charset="0"/>
                <a:cs typeface="Times New Roman" panose="02020603050405020304" pitchFamily="18" charset="0"/>
              </a:rPr>
              <a:t> + </a:t>
            </a:r>
            <a:r>
              <a:rPr lang="en-US" dirty="0">
                <a:solidFill>
                  <a:srgbClr val="FF0000"/>
                </a:solidFill>
                <a:latin typeface="Times New Roman" panose="02020603050405020304" pitchFamily="18" charset="0"/>
                <a:cs typeface="Times New Roman" panose="02020603050405020304" pitchFamily="18" charset="0"/>
              </a:rPr>
              <a:t>subtitle</a:t>
            </a:r>
          </a:p>
        </p:txBody>
      </p:sp>
      <p:pic>
        <p:nvPicPr>
          <p:cNvPr id="24" name="Picture 23">
            <a:extLst>
              <a:ext uri="{FF2B5EF4-FFF2-40B4-BE49-F238E27FC236}">
                <a16:creationId xmlns:a16="http://schemas.microsoft.com/office/drawing/2014/main" id="{DCAC182F-33D7-D441-8BAC-CDFD3BC247CB}"/>
              </a:ext>
            </a:extLst>
          </p:cNvPr>
          <p:cNvPicPr>
            <a:picLocks noChangeAspect="1"/>
          </p:cNvPicPr>
          <p:nvPr/>
        </p:nvPicPr>
        <p:blipFill rotWithShape="1">
          <a:blip r:embed="rId10"/>
          <a:srcRect l="1328" t="3533" r="5027" b="3572"/>
          <a:stretch/>
        </p:blipFill>
        <p:spPr>
          <a:xfrm>
            <a:off x="901521" y="1100337"/>
            <a:ext cx="3185946" cy="2153669"/>
          </a:xfrm>
          <a:prstGeom prst="rect">
            <a:avLst/>
          </a:prstGeom>
        </p:spPr>
      </p:pic>
      <p:sp>
        <p:nvSpPr>
          <p:cNvPr id="3" name="Rectangle 2">
            <a:extLst>
              <a:ext uri="{FF2B5EF4-FFF2-40B4-BE49-F238E27FC236}">
                <a16:creationId xmlns:a16="http://schemas.microsoft.com/office/drawing/2014/main" id="{19D5C00C-BD74-CF45-A6AB-62331C7870A0}"/>
              </a:ext>
            </a:extLst>
          </p:cNvPr>
          <p:cNvSpPr/>
          <p:nvPr/>
        </p:nvSpPr>
        <p:spPr>
          <a:xfrm>
            <a:off x="3611707"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00:54</a:t>
            </a:r>
            <a:endParaRPr lang="en-US" sz="1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38F6B77-8D1A-134D-8391-2BD1718AB96D}"/>
              </a:ext>
            </a:extLst>
          </p:cNvPr>
          <p:cNvSpPr/>
          <p:nvPr/>
        </p:nvSpPr>
        <p:spPr>
          <a:xfrm>
            <a:off x="2375448" y="407742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00:44</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90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Data Collection Procedure</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47" name="Rectangle 46">
            <a:extLst>
              <a:ext uri="{FF2B5EF4-FFF2-40B4-BE49-F238E27FC236}">
                <a16:creationId xmlns:a16="http://schemas.microsoft.com/office/drawing/2014/main" id="{FB88278E-7505-904C-9D4A-032AF002BC57}"/>
              </a:ext>
            </a:extLst>
          </p:cNvPr>
          <p:cNvSpPr/>
          <p:nvPr/>
        </p:nvSpPr>
        <p:spPr>
          <a:xfrm>
            <a:off x="2076054" y="3261011"/>
            <a:ext cx="6210875" cy="307777"/>
          </a:xfrm>
          <a:prstGeom prst="rect">
            <a:avLst/>
          </a:prstGeom>
        </p:spPr>
        <p:txBody>
          <a:bodyPr wrap="square">
            <a:spAutoFit/>
          </a:bodyPr>
          <a:lstStyle/>
          <a:p>
            <a:r>
              <a:rPr lang="en-US" dirty="0">
                <a:solidFill>
                  <a:srgbClr val="E08956"/>
                </a:solidFill>
                <a:latin typeface="Times New Roman" panose="02020603050405020304" pitchFamily="18" charset="0"/>
                <a:cs typeface="Times New Roman" panose="02020603050405020304" pitchFamily="18" charset="0"/>
              </a:rPr>
              <a:t>Query: </a:t>
            </a:r>
            <a:r>
              <a:rPr lang="en-US" dirty="0">
                <a:solidFill>
                  <a:schemeClr val="tx1"/>
                </a:solidFill>
                <a:latin typeface="Times New Roman" panose="02020603050405020304" pitchFamily="18" charset="0"/>
                <a:cs typeface="Times New Roman" panose="02020603050405020304" pitchFamily="18" charset="0"/>
              </a:rPr>
              <a:t>Rachel explains to her dad on the phone why she can't marry her fiancé.</a:t>
            </a:r>
          </a:p>
        </p:txBody>
      </p:sp>
      <p:grpSp>
        <p:nvGrpSpPr>
          <p:cNvPr id="49" name="Group 48">
            <a:extLst>
              <a:ext uri="{FF2B5EF4-FFF2-40B4-BE49-F238E27FC236}">
                <a16:creationId xmlns:a16="http://schemas.microsoft.com/office/drawing/2014/main" id="{7CC0EF9C-4712-864F-A5D2-A8BDCB3FACC5}"/>
              </a:ext>
            </a:extLst>
          </p:cNvPr>
          <p:cNvGrpSpPr/>
          <p:nvPr/>
        </p:nvGrpSpPr>
        <p:grpSpPr>
          <a:xfrm>
            <a:off x="547690" y="1411470"/>
            <a:ext cx="8290861" cy="1112396"/>
            <a:chOff x="5219115" y="2035929"/>
            <a:chExt cx="10596631" cy="1421764"/>
          </a:xfrm>
        </p:grpSpPr>
        <p:pic>
          <p:nvPicPr>
            <p:cNvPr id="50" name="Picture 49" descr="A group of people sitting at a wedding&#10;&#10;Description automatically generated">
              <a:extLst>
                <a:ext uri="{FF2B5EF4-FFF2-40B4-BE49-F238E27FC236}">
                  <a16:creationId xmlns:a16="http://schemas.microsoft.com/office/drawing/2014/main" id="{0C2DFA99-5766-794A-9D48-100CF5C7C137}"/>
                </a:ext>
              </a:extLst>
            </p:cNvPr>
            <p:cNvPicPr>
              <a:picLocks noChangeAspect="1"/>
            </p:cNvPicPr>
            <p:nvPr/>
          </p:nvPicPr>
          <p:blipFill>
            <a:blip r:embed="rId4"/>
            <a:stretch>
              <a:fillRect/>
            </a:stretch>
          </p:blipFill>
          <p:spPr>
            <a:xfrm>
              <a:off x="5219115" y="2035929"/>
              <a:ext cx="1311760" cy="914400"/>
            </a:xfrm>
            <a:prstGeom prst="rect">
              <a:avLst/>
            </a:prstGeom>
          </p:spPr>
        </p:pic>
        <p:pic>
          <p:nvPicPr>
            <p:cNvPr id="51" name="Picture 50" descr="A group of people sitting at a table&#10;&#10;Description automatically generated">
              <a:extLst>
                <a:ext uri="{FF2B5EF4-FFF2-40B4-BE49-F238E27FC236}">
                  <a16:creationId xmlns:a16="http://schemas.microsoft.com/office/drawing/2014/main" id="{19D58C15-F83C-9845-9FF1-DDFEC0C5B0F0}"/>
                </a:ext>
              </a:extLst>
            </p:cNvPr>
            <p:cNvPicPr>
              <a:picLocks noChangeAspect="1"/>
            </p:cNvPicPr>
            <p:nvPr/>
          </p:nvPicPr>
          <p:blipFill>
            <a:blip r:embed="rId5"/>
            <a:stretch>
              <a:fillRect/>
            </a:stretch>
          </p:blipFill>
          <p:spPr>
            <a:xfrm>
              <a:off x="6516652" y="2035929"/>
              <a:ext cx="1311760" cy="914400"/>
            </a:xfrm>
            <a:prstGeom prst="rect">
              <a:avLst/>
            </a:prstGeom>
          </p:spPr>
        </p:pic>
        <p:pic>
          <p:nvPicPr>
            <p:cNvPr id="52" name="Picture 51" descr="A tall building in a city&#10;&#10;Description automatically generated">
              <a:extLst>
                <a:ext uri="{FF2B5EF4-FFF2-40B4-BE49-F238E27FC236}">
                  <a16:creationId xmlns:a16="http://schemas.microsoft.com/office/drawing/2014/main" id="{BE36008D-F6E4-D54A-A2E4-9A18BDA35721}"/>
                </a:ext>
              </a:extLst>
            </p:cNvPr>
            <p:cNvPicPr>
              <a:picLocks noChangeAspect="1"/>
            </p:cNvPicPr>
            <p:nvPr/>
          </p:nvPicPr>
          <p:blipFill>
            <a:blip r:embed="rId6"/>
            <a:stretch>
              <a:fillRect/>
            </a:stretch>
          </p:blipFill>
          <p:spPr>
            <a:xfrm>
              <a:off x="7814189" y="2035929"/>
              <a:ext cx="1311760" cy="914400"/>
            </a:xfrm>
            <a:prstGeom prst="rect">
              <a:avLst/>
            </a:prstGeom>
          </p:spPr>
        </p:pic>
        <p:pic>
          <p:nvPicPr>
            <p:cNvPr id="53" name="Picture 52" descr="A group of people in a room&#10;&#10;Description automatically generated">
              <a:extLst>
                <a:ext uri="{FF2B5EF4-FFF2-40B4-BE49-F238E27FC236}">
                  <a16:creationId xmlns:a16="http://schemas.microsoft.com/office/drawing/2014/main" id="{8C2C0D0C-7C60-9C40-B5FF-2AAC858B4B53}"/>
                </a:ext>
              </a:extLst>
            </p:cNvPr>
            <p:cNvPicPr>
              <a:picLocks noChangeAspect="1"/>
            </p:cNvPicPr>
            <p:nvPr/>
          </p:nvPicPr>
          <p:blipFill>
            <a:blip r:embed="rId7"/>
            <a:stretch>
              <a:fillRect/>
            </a:stretch>
          </p:blipFill>
          <p:spPr>
            <a:xfrm>
              <a:off x="9111726" y="2035929"/>
              <a:ext cx="1311760" cy="914400"/>
            </a:xfrm>
            <a:prstGeom prst="rect">
              <a:avLst/>
            </a:prstGeom>
          </p:spPr>
        </p:pic>
        <p:pic>
          <p:nvPicPr>
            <p:cNvPr id="54" name="Picture 53" descr="A group of people sitting at a table&#10;&#10;Description automatically generated">
              <a:extLst>
                <a:ext uri="{FF2B5EF4-FFF2-40B4-BE49-F238E27FC236}">
                  <a16:creationId xmlns:a16="http://schemas.microsoft.com/office/drawing/2014/main" id="{E4088896-3CCA-8740-96A9-FE85513FD013}"/>
                </a:ext>
              </a:extLst>
            </p:cNvPr>
            <p:cNvPicPr>
              <a:picLocks noChangeAspect="1"/>
            </p:cNvPicPr>
            <p:nvPr/>
          </p:nvPicPr>
          <p:blipFill>
            <a:blip r:embed="rId8"/>
            <a:stretch>
              <a:fillRect/>
            </a:stretch>
          </p:blipFill>
          <p:spPr>
            <a:xfrm>
              <a:off x="10409264" y="2035929"/>
              <a:ext cx="1311760" cy="914400"/>
            </a:xfrm>
            <a:prstGeom prst="rect">
              <a:avLst/>
            </a:prstGeom>
          </p:spPr>
        </p:pic>
        <p:pic>
          <p:nvPicPr>
            <p:cNvPr id="55" name="Picture 54" descr="A person wearing a wedding dress&#10;&#10;Description automatically generated">
              <a:extLst>
                <a:ext uri="{FF2B5EF4-FFF2-40B4-BE49-F238E27FC236}">
                  <a16:creationId xmlns:a16="http://schemas.microsoft.com/office/drawing/2014/main" id="{A799BFD0-8D7A-B044-868F-032C9C8EF2A1}"/>
                </a:ext>
              </a:extLst>
            </p:cNvPr>
            <p:cNvPicPr>
              <a:picLocks noChangeAspect="1"/>
            </p:cNvPicPr>
            <p:nvPr/>
          </p:nvPicPr>
          <p:blipFill>
            <a:blip r:embed="rId9"/>
            <a:stretch>
              <a:fillRect/>
            </a:stretch>
          </p:blipFill>
          <p:spPr>
            <a:xfrm>
              <a:off x="11706801" y="2035929"/>
              <a:ext cx="1311760" cy="914400"/>
            </a:xfrm>
            <a:prstGeom prst="rect">
              <a:avLst/>
            </a:prstGeom>
          </p:spPr>
        </p:pic>
        <p:pic>
          <p:nvPicPr>
            <p:cNvPr id="56" name="Picture 55" descr="A group of people in a room&#10;&#10;Description automatically generated">
              <a:extLst>
                <a:ext uri="{FF2B5EF4-FFF2-40B4-BE49-F238E27FC236}">
                  <a16:creationId xmlns:a16="http://schemas.microsoft.com/office/drawing/2014/main" id="{9B3D6405-4E93-A24A-9665-E99C4078D37D}"/>
                </a:ext>
              </a:extLst>
            </p:cNvPr>
            <p:cNvPicPr>
              <a:picLocks noChangeAspect="1"/>
            </p:cNvPicPr>
            <p:nvPr/>
          </p:nvPicPr>
          <p:blipFill>
            <a:blip r:embed="rId10"/>
            <a:stretch>
              <a:fillRect/>
            </a:stretch>
          </p:blipFill>
          <p:spPr>
            <a:xfrm>
              <a:off x="13004338" y="2035929"/>
              <a:ext cx="1311760" cy="914400"/>
            </a:xfrm>
            <a:prstGeom prst="rect">
              <a:avLst/>
            </a:prstGeom>
          </p:spPr>
        </p:pic>
        <p:pic>
          <p:nvPicPr>
            <p:cNvPr id="57" name="Picture 56" descr="A flat screen television&#10;&#10;Description automatically generated">
              <a:extLst>
                <a:ext uri="{FF2B5EF4-FFF2-40B4-BE49-F238E27FC236}">
                  <a16:creationId xmlns:a16="http://schemas.microsoft.com/office/drawing/2014/main" id="{35EA093D-E476-3045-82E0-3962950C9FE9}"/>
                </a:ext>
              </a:extLst>
            </p:cNvPr>
            <p:cNvPicPr>
              <a:picLocks noChangeAspect="1"/>
            </p:cNvPicPr>
            <p:nvPr/>
          </p:nvPicPr>
          <p:blipFill>
            <a:blip r:embed="rId11"/>
            <a:stretch>
              <a:fillRect/>
            </a:stretch>
          </p:blipFill>
          <p:spPr>
            <a:xfrm>
              <a:off x="14301873" y="2035929"/>
              <a:ext cx="1311760" cy="914400"/>
            </a:xfrm>
            <a:prstGeom prst="rect">
              <a:avLst/>
            </a:prstGeom>
          </p:spPr>
        </p:pic>
        <p:grpSp>
          <p:nvGrpSpPr>
            <p:cNvPr id="58" name="Group 57">
              <a:extLst>
                <a:ext uri="{FF2B5EF4-FFF2-40B4-BE49-F238E27FC236}">
                  <a16:creationId xmlns:a16="http://schemas.microsoft.com/office/drawing/2014/main" id="{B39F340A-51E3-F745-B80E-BAFEB33CF208}"/>
                </a:ext>
              </a:extLst>
            </p:cNvPr>
            <p:cNvGrpSpPr/>
            <p:nvPr/>
          </p:nvGrpSpPr>
          <p:grpSpPr>
            <a:xfrm>
              <a:off x="5234940" y="2990532"/>
              <a:ext cx="2361167" cy="458148"/>
              <a:chOff x="8744718" y="1544992"/>
              <a:chExt cx="5905163" cy="515513"/>
            </a:xfrm>
          </p:grpSpPr>
          <p:sp>
            <p:nvSpPr>
              <p:cNvPr id="72" name="Rectangle 71">
                <a:extLst>
                  <a:ext uri="{FF2B5EF4-FFF2-40B4-BE49-F238E27FC236}">
                    <a16:creationId xmlns:a16="http://schemas.microsoft.com/office/drawing/2014/main" id="{11932AFE-0DB0-4742-997E-DD1F26C39237}"/>
                  </a:ext>
                </a:extLst>
              </p:cNvPr>
              <p:cNvSpPr/>
              <p:nvPr/>
            </p:nvSpPr>
            <p:spPr>
              <a:xfrm>
                <a:off x="8760852" y="1544992"/>
                <a:ext cx="5889026" cy="515513"/>
              </a:xfrm>
              <a:prstGeom prst="rect">
                <a:avLst/>
              </a:prstGeom>
              <a:ln>
                <a:noFill/>
                <a:prstDash val="dash"/>
              </a:ln>
            </p:spPr>
            <p:txBody>
              <a:bodyPr wrap="square">
                <a:spAutoFit/>
              </a:bodyPr>
              <a:lstStyle/>
              <a:p>
                <a:r>
                  <a:rPr lang="en-US" sz="800" dirty="0">
                    <a:latin typeface="Times New Roman" panose="02020603050405020304" pitchFamily="18" charset="0"/>
                    <a:cs typeface="Times New Roman" panose="02020603050405020304" pitchFamily="18" charset="0"/>
                  </a:rPr>
                  <a:t>00:00:07,786 --&gt; 00:00:13,156</a:t>
                </a:r>
              </a:p>
              <a:p>
                <a:r>
                  <a:rPr lang="en-US" sz="800" dirty="0">
                    <a:latin typeface="Times New Roman" panose="02020603050405020304" pitchFamily="18" charset="0"/>
                    <a:cs typeface="Times New Roman" panose="02020603050405020304" pitchFamily="18" charset="0"/>
                  </a:rPr>
                  <a:t>Monica: Who wasn't invited ...</a:t>
                </a:r>
              </a:p>
            </p:txBody>
          </p:sp>
          <p:sp>
            <p:nvSpPr>
              <p:cNvPr id="73" name="Rounded Rectangle 72">
                <a:extLst>
                  <a:ext uri="{FF2B5EF4-FFF2-40B4-BE49-F238E27FC236}">
                    <a16:creationId xmlns:a16="http://schemas.microsoft.com/office/drawing/2014/main" id="{7B48ED76-A193-E548-8B65-9EA7105580D6}"/>
                  </a:ext>
                </a:extLst>
              </p:cNvPr>
              <p:cNvSpPr/>
              <p:nvPr/>
            </p:nvSpPr>
            <p:spPr>
              <a:xfrm>
                <a:off x="8744718" y="1555003"/>
                <a:ext cx="5905163" cy="504435"/>
              </a:xfrm>
              <a:prstGeom prst="roundRect">
                <a:avLst/>
              </a:prstGeom>
              <a:noFill/>
              <a:ln w="19050" cap="sq">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grpSp>
          <p:nvGrpSpPr>
            <p:cNvPr id="59" name="Group 58">
              <a:extLst>
                <a:ext uri="{FF2B5EF4-FFF2-40B4-BE49-F238E27FC236}">
                  <a16:creationId xmlns:a16="http://schemas.microsoft.com/office/drawing/2014/main" id="{7104B81F-A252-AE47-AABC-8664EEC598B2}"/>
                </a:ext>
              </a:extLst>
            </p:cNvPr>
            <p:cNvGrpSpPr/>
            <p:nvPr/>
          </p:nvGrpSpPr>
          <p:grpSpPr>
            <a:xfrm>
              <a:off x="10472860" y="2991562"/>
              <a:ext cx="2619711" cy="458150"/>
              <a:chOff x="8695080" y="1544992"/>
              <a:chExt cx="4730778" cy="530259"/>
            </a:xfrm>
          </p:grpSpPr>
          <p:sp>
            <p:nvSpPr>
              <p:cNvPr id="70" name="Rectangle 69">
                <a:extLst>
                  <a:ext uri="{FF2B5EF4-FFF2-40B4-BE49-F238E27FC236}">
                    <a16:creationId xmlns:a16="http://schemas.microsoft.com/office/drawing/2014/main" id="{96C7D836-F9D3-654F-8F07-E854435FBBF1}"/>
                  </a:ext>
                </a:extLst>
              </p:cNvPr>
              <p:cNvSpPr/>
              <p:nvPr/>
            </p:nvSpPr>
            <p:spPr>
              <a:xfrm>
                <a:off x="8760856" y="1544992"/>
                <a:ext cx="4665002" cy="530259"/>
              </a:xfrm>
              <a:prstGeom prst="rect">
                <a:avLst/>
              </a:prstGeom>
              <a:ln>
                <a:noFill/>
                <a:prstDash val="dash"/>
              </a:ln>
            </p:spPr>
            <p:txBody>
              <a:bodyPr wrap="square">
                <a:spAutoFit/>
              </a:bodyPr>
              <a:lstStyle/>
              <a:p>
                <a:r>
                  <a:rPr lang="en-US" sz="800" dirty="0">
                    <a:latin typeface="Times New Roman" panose="02020603050405020304" pitchFamily="18" charset="0"/>
                    <a:cs typeface="Times New Roman" panose="02020603050405020304" pitchFamily="18" charset="0"/>
                  </a:rPr>
                  <a:t>00:00:44,223 --&gt; 00:00:52,929</a:t>
                </a:r>
              </a:p>
              <a:p>
                <a:r>
                  <a:rPr lang="en-US" sz="800" dirty="0">
                    <a:latin typeface="Times New Roman" panose="02020603050405020304" pitchFamily="18" charset="0"/>
                    <a:cs typeface="Times New Roman" panose="02020603050405020304" pitchFamily="18" charset="0"/>
                  </a:rPr>
                  <a:t>Rachel: Daddy, I can't marry him…</a:t>
                </a:r>
              </a:p>
            </p:txBody>
          </p:sp>
          <p:sp>
            <p:nvSpPr>
              <p:cNvPr id="71" name="Rounded Rectangle 70">
                <a:extLst>
                  <a:ext uri="{FF2B5EF4-FFF2-40B4-BE49-F238E27FC236}">
                    <a16:creationId xmlns:a16="http://schemas.microsoft.com/office/drawing/2014/main" id="{26201BB4-E59D-9E46-9941-66E24A2B3EB3}"/>
                  </a:ext>
                </a:extLst>
              </p:cNvPr>
              <p:cNvSpPr/>
              <p:nvPr/>
            </p:nvSpPr>
            <p:spPr>
              <a:xfrm>
                <a:off x="8695080" y="1557087"/>
                <a:ext cx="4263891" cy="517066"/>
              </a:xfrm>
              <a:prstGeom prst="roundRect">
                <a:avLst/>
              </a:prstGeom>
              <a:noFill/>
              <a:ln w="19050" cap="sq">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grpSp>
          <p:nvGrpSpPr>
            <p:cNvPr id="60" name="Group 59">
              <a:extLst>
                <a:ext uri="{FF2B5EF4-FFF2-40B4-BE49-F238E27FC236}">
                  <a16:creationId xmlns:a16="http://schemas.microsoft.com/office/drawing/2014/main" id="{40AAE858-5321-8D4E-8B4E-1452C1E06A4A}"/>
                </a:ext>
              </a:extLst>
            </p:cNvPr>
            <p:cNvGrpSpPr/>
            <p:nvPr/>
          </p:nvGrpSpPr>
          <p:grpSpPr>
            <a:xfrm>
              <a:off x="13162231" y="2996258"/>
              <a:ext cx="2653515" cy="458148"/>
              <a:chOff x="8744719" y="1544992"/>
              <a:chExt cx="4681139" cy="523158"/>
            </a:xfrm>
          </p:grpSpPr>
          <p:sp>
            <p:nvSpPr>
              <p:cNvPr id="68" name="Rectangle 67">
                <a:extLst>
                  <a:ext uri="{FF2B5EF4-FFF2-40B4-BE49-F238E27FC236}">
                    <a16:creationId xmlns:a16="http://schemas.microsoft.com/office/drawing/2014/main" id="{A58001F3-2832-2945-816A-3EF6BD8159CA}"/>
                  </a:ext>
                </a:extLst>
              </p:cNvPr>
              <p:cNvSpPr/>
              <p:nvPr/>
            </p:nvSpPr>
            <p:spPr>
              <a:xfrm>
                <a:off x="8760855" y="1544992"/>
                <a:ext cx="4665003" cy="523158"/>
              </a:xfrm>
              <a:prstGeom prst="rect">
                <a:avLst/>
              </a:prstGeom>
              <a:ln>
                <a:noFill/>
                <a:prstDash val="dash"/>
              </a:ln>
            </p:spPr>
            <p:txBody>
              <a:bodyPr wrap="square">
                <a:spAutoFit/>
              </a:bodyPr>
              <a:lstStyle/>
              <a:p>
                <a:r>
                  <a:rPr lang="en-US" sz="800" dirty="0">
                    <a:latin typeface="Times New Roman" panose="02020603050405020304" pitchFamily="18" charset="0"/>
                    <a:cs typeface="Times New Roman" panose="02020603050405020304" pitchFamily="18" charset="0"/>
                  </a:rPr>
                  <a:t>00:00:58,771 --&gt; 00:01:05,032</a:t>
                </a:r>
              </a:p>
              <a:p>
                <a:r>
                  <a:rPr lang="en-US" sz="800" dirty="0">
                    <a:latin typeface="Times New Roman" panose="02020603050405020304" pitchFamily="18" charset="0"/>
                    <a:cs typeface="Times New Roman" panose="02020603050405020304" pitchFamily="18" charset="0"/>
                  </a:rPr>
                  <a:t>"If I let go of my hair, …"</a:t>
                </a:r>
              </a:p>
            </p:txBody>
          </p:sp>
          <p:sp>
            <p:nvSpPr>
              <p:cNvPr id="69" name="Rounded Rectangle 68">
                <a:extLst>
                  <a:ext uri="{FF2B5EF4-FFF2-40B4-BE49-F238E27FC236}">
                    <a16:creationId xmlns:a16="http://schemas.microsoft.com/office/drawing/2014/main" id="{853AA5F8-DC04-1748-8B48-FF17C082135E}"/>
                  </a:ext>
                </a:extLst>
              </p:cNvPr>
              <p:cNvSpPr/>
              <p:nvPr/>
            </p:nvSpPr>
            <p:spPr>
              <a:xfrm>
                <a:off x="8744719" y="1555003"/>
                <a:ext cx="4165401" cy="512064"/>
              </a:xfrm>
              <a:prstGeom prst="roundRect">
                <a:avLst/>
              </a:prstGeom>
              <a:noFill/>
              <a:ln w="19050" cap="sq">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1" name="Rectangle 60">
              <a:extLst>
                <a:ext uri="{FF2B5EF4-FFF2-40B4-BE49-F238E27FC236}">
                  <a16:creationId xmlns:a16="http://schemas.microsoft.com/office/drawing/2014/main" id="{29AEF882-D595-4045-805D-523A307B253E}"/>
                </a:ext>
              </a:extLst>
            </p:cNvPr>
            <p:cNvSpPr/>
            <p:nvPr/>
          </p:nvSpPr>
          <p:spPr>
            <a:xfrm>
              <a:off x="12797170" y="3042583"/>
              <a:ext cx="388733" cy="291550"/>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a:t>
              </a:r>
            </a:p>
          </p:txBody>
        </p:sp>
        <p:grpSp>
          <p:nvGrpSpPr>
            <p:cNvPr id="62" name="Group 61">
              <a:extLst>
                <a:ext uri="{FF2B5EF4-FFF2-40B4-BE49-F238E27FC236}">
                  <a16:creationId xmlns:a16="http://schemas.microsoft.com/office/drawing/2014/main" id="{0F34159B-E7CF-FB40-BE26-EB3BD23DBC40}"/>
                </a:ext>
              </a:extLst>
            </p:cNvPr>
            <p:cNvGrpSpPr/>
            <p:nvPr/>
          </p:nvGrpSpPr>
          <p:grpSpPr>
            <a:xfrm>
              <a:off x="7854984" y="2999544"/>
              <a:ext cx="3055828" cy="458149"/>
              <a:chOff x="8744719" y="1544992"/>
              <a:chExt cx="5013799" cy="515513"/>
            </a:xfrm>
          </p:grpSpPr>
          <p:sp>
            <p:nvSpPr>
              <p:cNvPr id="66" name="Rectangle 65">
                <a:extLst>
                  <a:ext uri="{FF2B5EF4-FFF2-40B4-BE49-F238E27FC236}">
                    <a16:creationId xmlns:a16="http://schemas.microsoft.com/office/drawing/2014/main" id="{1D9DB4E4-32EC-B74F-A259-579641E52350}"/>
                  </a:ext>
                </a:extLst>
              </p:cNvPr>
              <p:cNvSpPr/>
              <p:nvPr/>
            </p:nvSpPr>
            <p:spPr>
              <a:xfrm>
                <a:off x="8760856" y="1544992"/>
                <a:ext cx="4997662" cy="515513"/>
              </a:xfrm>
              <a:prstGeom prst="rect">
                <a:avLst/>
              </a:prstGeom>
              <a:ln>
                <a:noFill/>
                <a:prstDash val="dash"/>
              </a:ln>
            </p:spPr>
            <p:txBody>
              <a:bodyPr wrap="square">
                <a:spAutoFit/>
              </a:bodyPr>
              <a:lstStyle/>
              <a:p>
                <a:r>
                  <a:rPr lang="en-US" sz="800" dirty="0">
                    <a:latin typeface="Times New Roman" panose="02020603050405020304" pitchFamily="18" charset="0"/>
                    <a:cs typeface="Times New Roman" panose="02020603050405020304" pitchFamily="18" charset="0"/>
                  </a:rPr>
                  <a:t>00:00:35,180 --&gt; 00:00:37,774</a:t>
                </a:r>
              </a:p>
              <a:p>
                <a:r>
                  <a:rPr lang="en-US" sz="800" dirty="0">
                    <a:latin typeface="Times New Roman" panose="02020603050405020304" pitchFamily="18" charset="0"/>
                    <a:cs typeface="Times New Roman" panose="02020603050405020304" pitchFamily="18" charset="0"/>
                  </a:rPr>
                  <a:t>"Tuna or egg salad! Decide!"</a:t>
                </a:r>
              </a:p>
            </p:txBody>
          </p:sp>
          <p:sp>
            <p:nvSpPr>
              <p:cNvPr id="67" name="Rounded Rectangle 66">
                <a:extLst>
                  <a:ext uri="{FF2B5EF4-FFF2-40B4-BE49-F238E27FC236}">
                    <a16:creationId xmlns:a16="http://schemas.microsoft.com/office/drawing/2014/main" id="{0F353964-53B9-8840-B9AC-DD2BC2C0DBB1}"/>
                  </a:ext>
                </a:extLst>
              </p:cNvPr>
              <p:cNvSpPr/>
              <p:nvPr/>
            </p:nvSpPr>
            <p:spPr>
              <a:xfrm>
                <a:off x="8744719" y="1555003"/>
                <a:ext cx="3874047" cy="504435"/>
              </a:xfrm>
              <a:prstGeom prst="roundRect">
                <a:avLst/>
              </a:prstGeom>
              <a:noFill/>
              <a:ln w="19050" cap="sq">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3" name="Rectangle 62">
              <a:extLst>
                <a:ext uri="{FF2B5EF4-FFF2-40B4-BE49-F238E27FC236}">
                  <a16:creationId xmlns:a16="http://schemas.microsoft.com/office/drawing/2014/main" id="{27B886F7-557F-C441-B014-259F10476703}"/>
                </a:ext>
              </a:extLst>
            </p:cNvPr>
            <p:cNvSpPr/>
            <p:nvPr/>
          </p:nvSpPr>
          <p:spPr>
            <a:xfrm>
              <a:off x="10165736" y="3055968"/>
              <a:ext cx="388733" cy="291550"/>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a:t>
              </a:r>
            </a:p>
          </p:txBody>
        </p:sp>
        <p:sp>
          <p:nvSpPr>
            <p:cNvPr id="64" name="Rectangle 63">
              <a:extLst>
                <a:ext uri="{FF2B5EF4-FFF2-40B4-BE49-F238E27FC236}">
                  <a16:creationId xmlns:a16="http://schemas.microsoft.com/office/drawing/2014/main" id="{733717ED-04F8-1F46-A5AA-9B5AB5ADFFC4}"/>
                </a:ext>
              </a:extLst>
            </p:cNvPr>
            <p:cNvSpPr/>
            <p:nvPr/>
          </p:nvSpPr>
          <p:spPr>
            <a:xfrm>
              <a:off x="7534844" y="3053374"/>
              <a:ext cx="388733" cy="291550"/>
            </a:xfrm>
            <a:prstGeom prst="rect">
              <a:avLst/>
            </a:prstGeom>
          </p:spPr>
          <p:txBody>
            <a:bodyPr wrap="none">
              <a:spAutoFit/>
            </a:bodyPr>
            <a:lstStyle/>
            <a:p>
              <a:r>
                <a:rPr lang="en-US" sz="800" dirty="0">
                  <a:latin typeface="Times New Roman" panose="02020603050405020304" pitchFamily="18" charset="0"/>
                  <a:cs typeface="Times New Roman" panose="02020603050405020304" pitchFamily="18" charset="0"/>
                </a:rPr>
                <a:t>…</a:t>
              </a:r>
            </a:p>
          </p:txBody>
        </p:sp>
      </p:grpSp>
      <p:sp>
        <p:nvSpPr>
          <p:cNvPr id="44" name="Rectangle 43">
            <a:extLst>
              <a:ext uri="{FF2B5EF4-FFF2-40B4-BE49-F238E27FC236}">
                <a16:creationId xmlns:a16="http://schemas.microsoft.com/office/drawing/2014/main" id="{5559BC0D-383A-924D-940D-1ADBE65DBB9B}"/>
              </a:ext>
            </a:extLst>
          </p:cNvPr>
          <p:cNvSpPr/>
          <p:nvPr/>
        </p:nvSpPr>
        <p:spPr>
          <a:xfrm>
            <a:off x="512812" y="1355703"/>
            <a:ext cx="4106806" cy="121604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EFAEDB7-CC3B-4343-B0EF-30DEEACE41F4}"/>
              </a:ext>
            </a:extLst>
          </p:cNvPr>
          <p:cNvSpPr/>
          <p:nvPr/>
        </p:nvSpPr>
        <p:spPr>
          <a:xfrm>
            <a:off x="6657175" y="1291025"/>
            <a:ext cx="2050554" cy="88138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A265AE9-E6DA-3A48-9F3A-491DB76E4A3A}"/>
              </a:ext>
            </a:extLst>
          </p:cNvPr>
          <p:cNvSpPr/>
          <p:nvPr/>
        </p:nvSpPr>
        <p:spPr>
          <a:xfrm>
            <a:off x="4629917" y="1401115"/>
            <a:ext cx="2020102" cy="72578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a:extLst>
              <a:ext uri="{FF2B5EF4-FFF2-40B4-BE49-F238E27FC236}">
                <a16:creationId xmlns:a16="http://schemas.microsoft.com/office/drawing/2014/main" id="{2C2BC429-0BFD-2247-AD99-F98FE236CCDD}"/>
              </a:ext>
            </a:extLst>
          </p:cNvPr>
          <p:cNvSpPr/>
          <p:nvPr/>
        </p:nvSpPr>
        <p:spPr>
          <a:xfrm>
            <a:off x="6382156" y="2477411"/>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00:54</a:t>
            </a:r>
            <a:endParaRPr lang="en-US" sz="12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F93FAA9-9DC4-F845-8FE5-575B3059F2DE}"/>
              </a:ext>
            </a:extLst>
          </p:cNvPr>
          <p:cNvSpPr/>
          <p:nvPr/>
        </p:nvSpPr>
        <p:spPr>
          <a:xfrm>
            <a:off x="4398559" y="2482023"/>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00:44</a:t>
            </a:r>
            <a:endParaRPr lang="en-US" sz="1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0CCB163-C46D-AA4E-9ABA-24FA3235914D}"/>
              </a:ext>
            </a:extLst>
          </p:cNvPr>
          <p:cNvSpPr/>
          <p:nvPr/>
        </p:nvSpPr>
        <p:spPr>
          <a:xfrm>
            <a:off x="345172" y="248881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00:00</a:t>
            </a:r>
            <a:endParaRPr lang="en-US" sz="12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A62FA66-5BEF-6B49-A9B6-306724B29887}"/>
              </a:ext>
            </a:extLst>
          </p:cNvPr>
          <p:cNvSpPr/>
          <p:nvPr/>
        </p:nvSpPr>
        <p:spPr>
          <a:xfrm>
            <a:off x="8412555" y="2489518"/>
            <a:ext cx="535724" cy="276999"/>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00:60</a:t>
            </a:r>
            <a:endParaRPr lang="en-US" sz="1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63A36B7-5B7F-1544-A6EC-CF4238548100}"/>
              </a:ext>
            </a:extLst>
          </p:cNvPr>
          <p:cNvSpPr/>
          <p:nvPr/>
        </p:nvSpPr>
        <p:spPr>
          <a:xfrm>
            <a:off x="2073952" y="3568788"/>
            <a:ext cx="2260555" cy="307777"/>
          </a:xfrm>
          <a:prstGeom prst="rect">
            <a:avLst/>
          </a:prstGeom>
        </p:spPr>
        <p:txBody>
          <a:bodyPr wrap="none">
            <a:spAutoFit/>
          </a:bodyPr>
          <a:lstStyle/>
          <a:p>
            <a:r>
              <a:rPr lang="en-US" dirty="0">
                <a:solidFill>
                  <a:srgbClr val="E07A48"/>
                </a:solidFill>
                <a:latin typeface="Times New Roman" panose="02020603050405020304" pitchFamily="18" charset="0"/>
                <a:cs typeface="Times New Roman" panose="02020603050405020304" pitchFamily="18" charset="0"/>
              </a:rPr>
              <a:t>Query Type: </a:t>
            </a:r>
            <a:r>
              <a:rPr lang="en-US" dirty="0">
                <a:solidFill>
                  <a:schemeClr val="tx1"/>
                </a:solidFill>
                <a:latin typeface="Times New Roman" panose="02020603050405020304" pitchFamily="18" charset="0"/>
                <a:cs typeface="Times New Roman" panose="02020603050405020304" pitchFamily="18" charset="0"/>
              </a:rPr>
              <a:t>video + subtitle</a:t>
            </a:r>
          </a:p>
        </p:txBody>
      </p:sp>
    </p:spTree>
    <p:extLst>
      <p:ext uri="{BB962C8B-B14F-4D97-AF65-F5344CB8AC3E}">
        <p14:creationId xmlns:p14="http://schemas.microsoft.com/office/powerpoint/2010/main" val="42020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p:tgtEl>
                                          <p:spTgt spid="44"/>
                                        </p:tgtEl>
                                        <p:attrNameLst>
                                          <p:attrName>ppt_y</p:attrName>
                                        </p:attrNameLst>
                                      </p:cBhvr>
                                      <p:tavLst>
                                        <p:tav tm="0">
                                          <p:val>
                                            <p:strVal val="#ppt_y+#ppt_h*1.125000"/>
                                          </p:val>
                                        </p:tav>
                                        <p:tav tm="100000">
                                          <p:val>
                                            <p:strVal val="#ppt_y"/>
                                          </p:val>
                                        </p:tav>
                                      </p:tavLst>
                                    </p:anim>
                                    <p:animEffect transition="in" filter="wipe(up)">
                                      <p:cBhvr>
                                        <p:cTn id="8" dur="500"/>
                                        <p:tgtEl>
                                          <p:spTgt spid="4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p:tgtEl>
                                          <p:spTgt spid="74"/>
                                        </p:tgtEl>
                                        <p:attrNameLst>
                                          <p:attrName>ppt_y</p:attrName>
                                        </p:attrNameLst>
                                      </p:cBhvr>
                                      <p:tavLst>
                                        <p:tav tm="0">
                                          <p:val>
                                            <p:strVal val="#ppt_y+#ppt_h*1.125000"/>
                                          </p:val>
                                        </p:tav>
                                        <p:tav tm="100000">
                                          <p:val>
                                            <p:strVal val="#ppt_y"/>
                                          </p:val>
                                        </p:tav>
                                      </p:tavLst>
                                    </p:anim>
                                    <p:animEffect transition="in" filter="wipe(up)">
                                      <p:cBhvr>
                                        <p:cTn id="12" dur="500"/>
                                        <p:tgtEl>
                                          <p:spTgt spid="7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p:tgtEl>
                                          <p:spTgt spid="45"/>
                                        </p:tgtEl>
                                        <p:attrNameLst>
                                          <p:attrName>ppt_y</p:attrName>
                                        </p:attrNameLst>
                                      </p:cBhvr>
                                      <p:tavLst>
                                        <p:tav tm="0">
                                          <p:val>
                                            <p:strVal val="#ppt_y+#ppt_h*1.125000"/>
                                          </p:val>
                                        </p:tav>
                                        <p:tav tm="100000">
                                          <p:val>
                                            <p:strVal val="#ppt_y"/>
                                          </p:val>
                                        </p:tav>
                                      </p:tavLst>
                                    </p:anim>
                                    <p:animEffect transition="in" filter="wipe(up)">
                                      <p:cBhvr>
                                        <p:cTn id="16" dur="500"/>
                                        <p:tgtEl>
                                          <p:spTgt spid="4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linds(horizontal)">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4" grpId="0" animBg="1"/>
      <p:bldP spid="45" grpId="0" animBg="1"/>
      <p:bldP spid="74" grpId="0" animBg="1"/>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Data Collection Procedure</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pic>
        <p:nvPicPr>
          <p:cNvPr id="25" name="Picture 24">
            <a:extLst>
              <a:ext uri="{FF2B5EF4-FFF2-40B4-BE49-F238E27FC236}">
                <a16:creationId xmlns:a16="http://schemas.microsoft.com/office/drawing/2014/main" id="{2B75E62D-E8BC-EE45-9FDD-977741068AEF}"/>
              </a:ext>
            </a:extLst>
          </p:cNvPr>
          <p:cNvPicPr>
            <a:picLocks noChangeAspect="1"/>
          </p:cNvPicPr>
          <p:nvPr/>
        </p:nvPicPr>
        <p:blipFill>
          <a:blip r:embed="rId4"/>
          <a:stretch>
            <a:fillRect/>
          </a:stretch>
        </p:blipFill>
        <p:spPr>
          <a:xfrm>
            <a:off x="1073456" y="911750"/>
            <a:ext cx="6513722" cy="3020857"/>
          </a:xfrm>
          <a:prstGeom prst="rect">
            <a:avLst/>
          </a:prstGeom>
        </p:spPr>
      </p:pic>
      <p:grpSp>
        <p:nvGrpSpPr>
          <p:cNvPr id="21" name="Group 20">
            <a:extLst>
              <a:ext uri="{FF2B5EF4-FFF2-40B4-BE49-F238E27FC236}">
                <a16:creationId xmlns:a16="http://schemas.microsoft.com/office/drawing/2014/main" id="{22027F02-BF1C-904F-B79D-516BEFD68816}"/>
              </a:ext>
            </a:extLst>
          </p:cNvPr>
          <p:cNvGrpSpPr/>
          <p:nvPr/>
        </p:nvGrpSpPr>
        <p:grpSpPr>
          <a:xfrm>
            <a:off x="505867" y="1078866"/>
            <a:ext cx="577902" cy="220545"/>
            <a:chOff x="505867" y="1078866"/>
            <a:chExt cx="577902" cy="220545"/>
          </a:xfrm>
        </p:grpSpPr>
        <p:sp>
          <p:nvSpPr>
            <p:cNvPr id="6" name="Right Arrow 5">
              <a:extLst>
                <a:ext uri="{FF2B5EF4-FFF2-40B4-BE49-F238E27FC236}">
                  <a16:creationId xmlns:a16="http://schemas.microsoft.com/office/drawing/2014/main" id="{C750D2AB-B5AD-1A46-AF46-56465EFC32E6}"/>
                </a:ext>
              </a:extLst>
            </p:cNvPr>
            <p:cNvSpPr/>
            <p:nvPr/>
          </p:nvSpPr>
          <p:spPr>
            <a:xfrm>
              <a:off x="726259" y="1078866"/>
              <a:ext cx="357510" cy="22054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6BBE326-F4F4-D44B-9BDA-3FD240389DE0}"/>
                </a:ext>
              </a:extLst>
            </p:cNvPr>
            <p:cNvPicPr>
              <a:picLocks noChangeAspect="1"/>
            </p:cNvPicPr>
            <p:nvPr/>
          </p:nvPicPr>
          <p:blipFill>
            <a:blip r:embed="rId5"/>
            <a:stretch>
              <a:fillRect/>
            </a:stretch>
          </p:blipFill>
          <p:spPr>
            <a:xfrm>
              <a:off x="505867" y="1106749"/>
              <a:ext cx="192982" cy="164777"/>
            </a:xfrm>
            <a:prstGeom prst="rect">
              <a:avLst/>
            </a:prstGeom>
          </p:spPr>
        </p:pic>
      </p:grpSp>
      <p:grpSp>
        <p:nvGrpSpPr>
          <p:cNvPr id="24" name="Group 23">
            <a:extLst>
              <a:ext uri="{FF2B5EF4-FFF2-40B4-BE49-F238E27FC236}">
                <a16:creationId xmlns:a16="http://schemas.microsoft.com/office/drawing/2014/main" id="{8D087227-C2B5-3A45-AF58-0B22CF9818D9}"/>
              </a:ext>
            </a:extLst>
          </p:cNvPr>
          <p:cNvGrpSpPr/>
          <p:nvPr/>
        </p:nvGrpSpPr>
        <p:grpSpPr>
          <a:xfrm>
            <a:off x="7576865" y="1855161"/>
            <a:ext cx="581126" cy="220545"/>
            <a:chOff x="7576865" y="1855161"/>
            <a:chExt cx="581126" cy="220545"/>
          </a:xfrm>
        </p:grpSpPr>
        <p:sp>
          <p:nvSpPr>
            <p:cNvPr id="12" name="Right Arrow 11">
              <a:extLst>
                <a:ext uri="{FF2B5EF4-FFF2-40B4-BE49-F238E27FC236}">
                  <a16:creationId xmlns:a16="http://schemas.microsoft.com/office/drawing/2014/main" id="{5653A193-415B-AE45-BAD9-150166325283}"/>
                </a:ext>
              </a:extLst>
            </p:cNvPr>
            <p:cNvSpPr/>
            <p:nvPr/>
          </p:nvSpPr>
          <p:spPr>
            <a:xfrm rot="10800000">
              <a:off x="7576865" y="1855161"/>
              <a:ext cx="357510" cy="220545"/>
            </a:xfrm>
            <a:prstGeom prst="rightArrow">
              <a:avLst/>
            </a:prstGeom>
            <a:solidFill>
              <a:srgbClr val="EA6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D30D24B-A31D-BA4F-AFE1-1C5133951FF0}"/>
                </a:ext>
              </a:extLst>
            </p:cNvPr>
            <p:cNvPicPr>
              <a:picLocks noChangeAspect="1"/>
            </p:cNvPicPr>
            <p:nvPr/>
          </p:nvPicPr>
          <p:blipFill>
            <a:blip r:embed="rId6"/>
            <a:stretch>
              <a:fillRect/>
            </a:stretch>
          </p:blipFill>
          <p:spPr>
            <a:xfrm>
              <a:off x="7983097" y="1883045"/>
              <a:ext cx="174894" cy="164776"/>
            </a:xfrm>
            <a:prstGeom prst="rect">
              <a:avLst/>
            </a:prstGeom>
          </p:spPr>
        </p:pic>
      </p:grpSp>
      <p:grpSp>
        <p:nvGrpSpPr>
          <p:cNvPr id="27" name="Group 26">
            <a:extLst>
              <a:ext uri="{FF2B5EF4-FFF2-40B4-BE49-F238E27FC236}">
                <a16:creationId xmlns:a16="http://schemas.microsoft.com/office/drawing/2014/main" id="{11E7655E-B55B-1643-B5ED-9A249499F6A1}"/>
              </a:ext>
            </a:extLst>
          </p:cNvPr>
          <p:cNvGrpSpPr/>
          <p:nvPr/>
        </p:nvGrpSpPr>
        <p:grpSpPr>
          <a:xfrm>
            <a:off x="7587178" y="2991015"/>
            <a:ext cx="570813" cy="220545"/>
            <a:chOff x="7587178" y="2991015"/>
            <a:chExt cx="570813" cy="220545"/>
          </a:xfrm>
        </p:grpSpPr>
        <p:sp>
          <p:nvSpPr>
            <p:cNvPr id="13" name="Right Arrow 12">
              <a:extLst>
                <a:ext uri="{FF2B5EF4-FFF2-40B4-BE49-F238E27FC236}">
                  <a16:creationId xmlns:a16="http://schemas.microsoft.com/office/drawing/2014/main" id="{6DB82661-EB2D-5F40-844E-529F7A6E1FA7}"/>
                </a:ext>
              </a:extLst>
            </p:cNvPr>
            <p:cNvSpPr/>
            <p:nvPr/>
          </p:nvSpPr>
          <p:spPr>
            <a:xfrm rot="10800000">
              <a:off x="7587178" y="2991015"/>
              <a:ext cx="357510" cy="220545"/>
            </a:xfrm>
            <a:prstGeom prst="rightArrow">
              <a:avLst/>
            </a:prstGeom>
            <a:solidFill>
              <a:srgbClr val="A78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A1C2D6B-676B-DD4E-9E21-32B4F7301BCA}"/>
                </a:ext>
              </a:extLst>
            </p:cNvPr>
            <p:cNvPicPr>
              <a:picLocks noChangeAspect="1"/>
            </p:cNvPicPr>
            <p:nvPr/>
          </p:nvPicPr>
          <p:blipFill>
            <a:blip r:embed="rId7"/>
            <a:stretch>
              <a:fillRect/>
            </a:stretch>
          </p:blipFill>
          <p:spPr>
            <a:xfrm>
              <a:off x="7983097" y="3011148"/>
              <a:ext cx="174894" cy="169064"/>
            </a:xfrm>
            <a:prstGeom prst="rect">
              <a:avLst/>
            </a:prstGeom>
          </p:spPr>
        </p:pic>
      </p:grpSp>
      <p:grpSp>
        <p:nvGrpSpPr>
          <p:cNvPr id="22" name="Group 21">
            <a:extLst>
              <a:ext uri="{FF2B5EF4-FFF2-40B4-BE49-F238E27FC236}">
                <a16:creationId xmlns:a16="http://schemas.microsoft.com/office/drawing/2014/main" id="{00A87321-BCD8-B648-8849-16A1035C7EDB}"/>
              </a:ext>
            </a:extLst>
          </p:cNvPr>
          <p:cNvGrpSpPr/>
          <p:nvPr/>
        </p:nvGrpSpPr>
        <p:grpSpPr>
          <a:xfrm>
            <a:off x="511157" y="1855161"/>
            <a:ext cx="572612" cy="220545"/>
            <a:chOff x="511157" y="1855161"/>
            <a:chExt cx="572612" cy="220545"/>
          </a:xfrm>
        </p:grpSpPr>
        <p:sp>
          <p:nvSpPr>
            <p:cNvPr id="11" name="Right Arrow 10">
              <a:extLst>
                <a:ext uri="{FF2B5EF4-FFF2-40B4-BE49-F238E27FC236}">
                  <a16:creationId xmlns:a16="http://schemas.microsoft.com/office/drawing/2014/main" id="{CBE11EA2-F38E-3148-9E2F-64309C3D7663}"/>
                </a:ext>
              </a:extLst>
            </p:cNvPr>
            <p:cNvSpPr/>
            <p:nvPr/>
          </p:nvSpPr>
          <p:spPr>
            <a:xfrm>
              <a:off x="726259" y="1855161"/>
              <a:ext cx="357510" cy="220545"/>
            </a:xfrm>
            <a:prstGeom prst="rightArrow">
              <a:avLst/>
            </a:prstGeom>
            <a:solidFill>
              <a:srgbClr val="37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A53DA0C-2105-D440-9112-D7A9706BC6F7}"/>
                </a:ext>
              </a:extLst>
            </p:cNvPr>
            <p:cNvPicPr>
              <a:picLocks noChangeAspect="1"/>
            </p:cNvPicPr>
            <p:nvPr/>
          </p:nvPicPr>
          <p:blipFill>
            <a:blip r:embed="rId8"/>
            <a:stretch>
              <a:fillRect/>
            </a:stretch>
          </p:blipFill>
          <p:spPr>
            <a:xfrm>
              <a:off x="511157" y="1883044"/>
              <a:ext cx="169312" cy="164777"/>
            </a:xfrm>
            <a:prstGeom prst="rect">
              <a:avLst/>
            </a:prstGeom>
          </p:spPr>
        </p:pic>
      </p:grpSp>
      <p:grpSp>
        <p:nvGrpSpPr>
          <p:cNvPr id="28" name="Group 27">
            <a:extLst>
              <a:ext uri="{FF2B5EF4-FFF2-40B4-BE49-F238E27FC236}">
                <a16:creationId xmlns:a16="http://schemas.microsoft.com/office/drawing/2014/main" id="{A5B0E3E5-0E01-174A-9D06-E1A240D6AEE8}"/>
              </a:ext>
            </a:extLst>
          </p:cNvPr>
          <p:cNvGrpSpPr/>
          <p:nvPr/>
        </p:nvGrpSpPr>
        <p:grpSpPr>
          <a:xfrm>
            <a:off x="505867" y="2966706"/>
            <a:ext cx="577902" cy="220545"/>
            <a:chOff x="505867" y="2966706"/>
            <a:chExt cx="577902" cy="220545"/>
          </a:xfrm>
        </p:grpSpPr>
        <p:sp>
          <p:nvSpPr>
            <p:cNvPr id="14" name="Right Arrow 13">
              <a:extLst>
                <a:ext uri="{FF2B5EF4-FFF2-40B4-BE49-F238E27FC236}">
                  <a16:creationId xmlns:a16="http://schemas.microsoft.com/office/drawing/2014/main" id="{5E5401B2-99BF-8849-BE7E-69D78584164E}"/>
                </a:ext>
              </a:extLst>
            </p:cNvPr>
            <p:cNvSpPr/>
            <p:nvPr/>
          </p:nvSpPr>
          <p:spPr>
            <a:xfrm>
              <a:off x="726259" y="2966706"/>
              <a:ext cx="357510" cy="220545"/>
            </a:xfrm>
            <a:prstGeom prst="rightArrow">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1AC4686-FDD8-434C-A658-E9619E020920}"/>
                </a:ext>
              </a:extLst>
            </p:cNvPr>
            <p:cNvPicPr>
              <a:picLocks noChangeAspect="1"/>
            </p:cNvPicPr>
            <p:nvPr/>
          </p:nvPicPr>
          <p:blipFill>
            <a:blip r:embed="rId9"/>
            <a:stretch>
              <a:fillRect/>
            </a:stretch>
          </p:blipFill>
          <p:spPr>
            <a:xfrm>
              <a:off x="505867" y="3011148"/>
              <a:ext cx="174602" cy="161615"/>
            </a:xfrm>
            <a:prstGeom prst="rect">
              <a:avLst/>
            </a:prstGeom>
          </p:spPr>
        </p:pic>
      </p:grpSp>
    </p:spTree>
    <p:extLst>
      <p:ext uri="{BB962C8B-B14F-4D97-AF65-F5344CB8AC3E}">
        <p14:creationId xmlns:p14="http://schemas.microsoft.com/office/powerpoint/2010/main" val="20074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3" name="Picture 22">
            <a:extLst>
              <a:ext uri="{FF2B5EF4-FFF2-40B4-BE49-F238E27FC236}">
                <a16:creationId xmlns:a16="http://schemas.microsoft.com/office/drawing/2014/main" id="{DC964013-50A7-534F-9570-7ABCB8C41B22}"/>
              </a:ext>
            </a:extLst>
          </p:cNvPr>
          <p:cNvPicPr>
            <a:picLocks noChangeAspect="1"/>
          </p:cNvPicPr>
          <p:nvPr/>
        </p:nvPicPr>
        <p:blipFill>
          <a:blip r:embed="rId3"/>
          <a:stretch>
            <a:fillRect/>
          </a:stretch>
        </p:blipFill>
        <p:spPr>
          <a:xfrm>
            <a:off x="5593976" y="2986282"/>
            <a:ext cx="3423551" cy="1431209"/>
          </a:xfrm>
          <a:prstGeom prst="rect">
            <a:avLst/>
          </a:prstGeom>
        </p:spPr>
      </p:pic>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Data Ananlysis</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4"/>
          <a:srcRect l="15762" t="13032" r="10521" b="10687"/>
          <a:stretch/>
        </p:blipFill>
        <p:spPr>
          <a:xfrm>
            <a:off x="97123" y="4298797"/>
            <a:ext cx="804398" cy="802006"/>
          </a:xfrm>
          <a:prstGeom prst="rect">
            <a:avLst/>
          </a:prstGeom>
        </p:spPr>
      </p:pic>
      <p:sp>
        <p:nvSpPr>
          <p:cNvPr id="8" name="TextBox 7">
            <a:extLst>
              <a:ext uri="{FF2B5EF4-FFF2-40B4-BE49-F238E27FC236}">
                <a16:creationId xmlns:a16="http://schemas.microsoft.com/office/drawing/2014/main" id="{A7AC0B7C-142A-3F4D-A7BA-F2D753362267}"/>
              </a:ext>
            </a:extLst>
          </p:cNvPr>
          <p:cNvSpPr txBox="1"/>
          <p:nvPr/>
        </p:nvSpPr>
        <p:spPr>
          <a:xfrm>
            <a:off x="1068063" y="2638345"/>
            <a:ext cx="5015920" cy="523220"/>
          </a:xfrm>
          <a:prstGeom prst="rect">
            <a:avLst/>
          </a:prstGeom>
          <a:noFill/>
        </p:spPr>
        <p:txBody>
          <a:bodyPr wrap="square" rtlCol="0">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TVR is the largest moment retrieval dataset, containing 109K human annotated query-moment pairs on 22K videos.</a:t>
            </a:r>
          </a:p>
        </p:txBody>
      </p:sp>
      <p:sp>
        <p:nvSpPr>
          <p:cNvPr id="3" name="Rectangle 2">
            <a:extLst>
              <a:ext uri="{FF2B5EF4-FFF2-40B4-BE49-F238E27FC236}">
                <a16:creationId xmlns:a16="http://schemas.microsoft.com/office/drawing/2014/main" id="{28571B86-A27B-454C-8D0A-74D8D7A6BBF1}"/>
              </a:ext>
            </a:extLst>
          </p:cNvPr>
          <p:cNvSpPr/>
          <p:nvPr/>
        </p:nvSpPr>
        <p:spPr>
          <a:xfrm>
            <a:off x="1068062" y="3148850"/>
            <a:ext cx="4825992" cy="523220"/>
          </a:xfrm>
          <a:prstGeom prst="rect">
            <a:avLst/>
          </a:prstGeom>
        </p:spPr>
        <p:txBody>
          <a:bodyPr wrap="square">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It is the only moment-retrieval dataset requiring both video and subtitle context and with query type annotations.</a:t>
            </a:r>
          </a:p>
        </p:txBody>
      </p:sp>
      <p:sp>
        <p:nvSpPr>
          <p:cNvPr id="5" name="Rectangle 4">
            <a:extLst>
              <a:ext uri="{FF2B5EF4-FFF2-40B4-BE49-F238E27FC236}">
                <a16:creationId xmlns:a16="http://schemas.microsoft.com/office/drawing/2014/main" id="{12530595-EB8F-3345-81D4-66409C39F436}"/>
              </a:ext>
            </a:extLst>
          </p:cNvPr>
          <p:cNvSpPr/>
          <p:nvPr/>
        </p:nvSpPr>
        <p:spPr>
          <a:xfrm>
            <a:off x="1068061" y="3672070"/>
            <a:ext cx="5015921" cy="523220"/>
          </a:xfrm>
          <a:prstGeom prst="rect">
            <a:avLst/>
          </a:prstGeom>
        </p:spPr>
        <p:txBody>
          <a:bodyPr wrap="square">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It also has a much larger vocab size, making textual understanding challenging.</a:t>
            </a:r>
          </a:p>
        </p:txBody>
      </p:sp>
      <p:cxnSp>
        <p:nvCxnSpPr>
          <p:cNvPr id="9" name="Straight Connector 8">
            <a:extLst>
              <a:ext uri="{FF2B5EF4-FFF2-40B4-BE49-F238E27FC236}">
                <a16:creationId xmlns:a16="http://schemas.microsoft.com/office/drawing/2014/main" id="{CA1227A2-D3DA-0D42-A53B-0C896398A1D5}"/>
              </a:ext>
            </a:extLst>
          </p:cNvPr>
          <p:cNvCxnSpPr>
            <a:cxnSpLocks/>
          </p:cNvCxnSpPr>
          <p:nvPr/>
        </p:nvCxnSpPr>
        <p:spPr>
          <a:xfrm>
            <a:off x="901521" y="2551554"/>
            <a:ext cx="28660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5DBD1F9-3092-BD43-9DC4-B380A902BB81}"/>
              </a:ext>
            </a:extLst>
          </p:cNvPr>
          <p:cNvGrpSpPr/>
          <p:nvPr/>
        </p:nvGrpSpPr>
        <p:grpSpPr>
          <a:xfrm>
            <a:off x="5859679" y="2549481"/>
            <a:ext cx="1483022" cy="2006"/>
            <a:chOff x="5894054" y="2571750"/>
            <a:chExt cx="1483022" cy="2006"/>
          </a:xfrm>
        </p:grpSpPr>
        <p:cxnSp>
          <p:nvCxnSpPr>
            <p:cNvPr id="11" name="Straight Connector 10">
              <a:extLst>
                <a:ext uri="{FF2B5EF4-FFF2-40B4-BE49-F238E27FC236}">
                  <a16:creationId xmlns:a16="http://schemas.microsoft.com/office/drawing/2014/main" id="{8EADE5EA-727C-6143-9AF4-F5377D884292}"/>
                </a:ext>
              </a:extLst>
            </p:cNvPr>
            <p:cNvCxnSpPr>
              <a:cxnSpLocks/>
            </p:cNvCxnSpPr>
            <p:nvPr/>
          </p:nvCxnSpPr>
          <p:spPr>
            <a:xfrm>
              <a:off x="5894054" y="2571750"/>
              <a:ext cx="6305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A3ECC8-E13D-5B46-98FA-9D052D1B5B79}"/>
                </a:ext>
              </a:extLst>
            </p:cNvPr>
            <p:cNvCxnSpPr>
              <a:cxnSpLocks/>
            </p:cNvCxnSpPr>
            <p:nvPr/>
          </p:nvCxnSpPr>
          <p:spPr>
            <a:xfrm>
              <a:off x="7070856" y="2573756"/>
              <a:ext cx="3062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F662995E-84BA-7346-A169-3CB62BDE81C4}"/>
              </a:ext>
            </a:extLst>
          </p:cNvPr>
          <p:cNvCxnSpPr>
            <a:cxnSpLocks/>
          </p:cNvCxnSpPr>
          <p:nvPr/>
        </p:nvCxnSpPr>
        <p:spPr>
          <a:xfrm>
            <a:off x="3934624" y="2551486"/>
            <a:ext cx="3967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B6C7BF-DA9A-CD4C-B263-BAAFBF2FD86E}"/>
              </a:ext>
            </a:extLst>
          </p:cNvPr>
          <p:cNvPicPr>
            <a:picLocks noChangeAspect="1"/>
          </p:cNvPicPr>
          <p:nvPr/>
        </p:nvPicPr>
        <p:blipFill rotWithShape="1">
          <a:blip r:embed="rId5"/>
          <a:srcRect l="22131" t="21850" r="21756" b="70214"/>
          <a:stretch/>
        </p:blipFill>
        <p:spPr>
          <a:xfrm>
            <a:off x="853394" y="1198653"/>
            <a:ext cx="7394233" cy="1353280"/>
          </a:xfrm>
          <a:prstGeom prst="rect">
            <a:avLst/>
          </a:prstGeom>
        </p:spPr>
      </p:pic>
    </p:spTree>
    <p:extLst>
      <p:ext uri="{BB962C8B-B14F-4D97-AF65-F5344CB8AC3E}">
        <p14:creationId xmlns:p14="http://schemas.microsoft.com/office/powerpoint/2010/main" val="24847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Data Ananlysis</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7</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5" name="Rectangle 4">
            <a:extLst>
              <a:ext uri="{FF2B5EF4-FFF2-40B4-BE49-F238E27FC236}">
                <a16:creationId xmlns:a16="http://schemas.microsoft.com/office/drawing/2014/main" id="{12530595-EB8F-3345-81D4-66409C39F436}"/>
              </a:ext>
            </a:extLst>
          </p:cNvPr>
          <p:cNvSpPr/>
          <p:nvPr/>
        </p:nvSpPr>
        <p:spPr>
          <a:xfrm>
            <a:off x="2283575" y="1070064"/>
            <a:ext cx="4189739" cy="307777"/>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Distributions of moment (left) and query (right) lengths.</a:t>
            </a:r>
          </a:p>
        </p:txBody>
      </p:sp>
      <p:pic>
        <p:nvPicPr>
          <p:cNvPr id="10" name="Picture 9">
            <a:extLst>
              <a:ext uri="{FF2B5EF4-FFF2-40B4-BE49-F238E27FC236}">
                <a16:creationId xmlns:a16="http://schemas.microsoft.com/office/drawing/2014/main" id="{EDCFDB1D-50B7-C746-83F9-CE8FE9D29B70}"/>
              </a:ext>
            </a:extLst>
          </p:cNvPr>
          <p:cNvPicPr>
            <a:picLocks noChangeAspect="1"/>
          </p:cNvPicPr>
          <p:nvPr/>
        </p:nvPicPr>
        <p:blipFill>
          <a:blip r:embed="rId4"/>
          <a:stretch>
            <a:fillRect/>
          </a:stretch>
        </p:blipFill>
        <p:spPr>
          <a:xfrm>
            <a:off x="353676" y="1377841"/>
            <a:ext cx="8271325" cy="1834446"/>
          </a:xfrm>
          <a:prstGeom prst="rect">
            <a:avLst/>
          </a:prstGeom>
        </p:spPr>
      </p:pic>
      <p:sp>
        <p:nvSpPr>
          <p:cNvPr id="12" name="Rectangle 11">
            <a:extLst>
              <a:ext uri="{FF2B5EF4-FFF2-40B4-BE49-F238E27FC236}">
                <a16:creationId xmlns:a16="http://schemas.microsoft.com/office/drawing/2014/main" id="{0EEEFD3E-2B46-094F-8A56-C81C2D54CE2F}"/>
              </a:ext>
            </a:extLst>
          </p:cNvPr>
          <p:cNvSpPr/>
          <p:nvPr/>
        </p:nvSpPr>
        <p:spPr>
          <a:xfrm>
            <a:off x="1105530" y="3414532"/>
            <a:ext cx="6932939" cy="523220"/>
          </a:xfrm>
          <a:prstGeom prst="rect">
            <a:avLst/>
          </a:prstGeom>
        </p:spPr>
        <p:txBody>
          <a:bodyPr wrap="square">
            <a:spAutoFit/>
          </a:bodyPr>
          <a:lstStyle/>
          <a:p>
            <a:pPr marL="285750"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Compared to existing datasets, TVR has relatively shorter (video-length normalized) moments and longer queries.</a:t>
            </a:r>
          </a:p>
        </p:txBody>
      </p:sp>
      <p:sp>
        <p:nvSpPr>
          <p:cNvPr id="23" name="Right Arrow 22">
            <a:extLst>
              <a:ext uri="{FF2B5EF4-FFF2-40B4-BE49-F238E27FC236}">
                <a16:creationId xmlns:a16="http://schemas.microsoft.com/office/drawing/2014/main" id="{BC36D8CC-0E99-234B-8FA4-8C484024B4AE}"/>
              </a:ext>
            </a:extLst>
          </p:cNvPr>
          <p:cNvSpPr/>
          <p:nvPr/>
        </p:nvSpPr>
        <p:spPr>
          <a:xfrm rot="10800000">
            <a:off x="7836487" y="2094689"/>
            <a:ext cx="309834" cy="1307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C1816A3-38F7-9544-903C-11E55B38B03B}"/>
              </a:ext>
            </a:extLst>
          </p:cNvPr>
          <p:cNvSpPr/>
          <p:nvPr/>
        </p:nvSpPr>
        <p:spPr>
          <a:xfrm rot="10800000">
            <a:off x="3726170" y="2094688"/>
            <a:ext cx="309834" cy="1307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7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17" name="Google Shape;57;p13">
            <a:extLst>
              <a:ext uri="{FF2B5EF4-FFF2-40B4-BE49-F238E27FC236}">
                <a16:creationId xmlns:a16="http://schemas.microsoft.com/office/drawing/2014/main" id="{B48BE18F-6C2F-B340-8865-B81D5642E7C6}"/>
              </a:ext>
            </a:extLst>
          </p:cNvPr>
          <p:cNvSpPr txBox="1"/>
          <p:nvPr/>
        </p:nvSpPr>
        <p:spPr>
          <a:xfrm>
            <a:off x="77812" y="110666"/>
            <a:ext cx="4411527" cy="4653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tLang="zh-CN" sz="2400">
                <a:latin typeface="Times New Roman" panose="02020603050405020304" pitchFamily="18" charset="0"/>
                <a:cs typeface="Times New Roman" panose="02020603050405020304" pitchFamily="18" charset="0"/>
              </a:rPr>
              <a:t>TVR</a:t>
            </a:r>
            <a:r>
              <a:rPr lang="zh-CN" altLang="en-US" sz="24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Data Ananlysis</a:t>
            </a:r>
            <a:endParaRPr sz="240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CC48CAD-6A88-EA45-9EAC-2B620451F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8</a:t>
            </a:fld>
            <a:endParaRPr lang="en"/>
          </a:p>
        </p:txBody>
      </p:sp>
      <p:pic>
        <p:nvPicPr>
          <p:cNvPr id="4" name="Picture 3">
            <a:extLst>
              <a:ext uri="{FF2B5EF4-FFF2-40B4-BE49-F238E27FC236}">
                <a16:creationId xmlns:a16="http://schemas.microsoft.com/office/drawing/2014/main" id="{9AA13916-A046-DA42-968C-C751A91F84AA}"/>
              </a:ext>
            </a:extLst>
          </p:cNvPr>
          <p:cNvPicPr>
            <a:picLocks noChangeAspect="1"/>
          </p:cNvPicPr>
          <p:nvPr/>
        </p:nvPicPr>
        <p:blipFill rotWithShape="1">
          <a:blip r:embed="rId3"/>
          <a:srcRect l="15762" t="13032" r="10521" b="10687"/>
          <a:stretch/>
        </p:blipFill>
        <p:spPr>
          <a:xfrm>
            <a:off x="97123" y="4298797"/>
            <a:ext cx="804398" cy="802006"/>
          </a:xfrm>
          <a:prstGeom prst="rect">
            <a:avLst/>
          </a:prstGeom>
        </p:spPr>
      </p:pic>
      <p:sp>
        <p:nvSpPr>
          <p:cNvPr id="7" name="Rectangle 6">
            <a:extLst>
              <a:ext uri="{FF2B5EF4-FFF2-40B4-BE49-F238E27FC236}">
                <a16:creationId xmlns:a16="http://schemas.microsoft.com/office/drawing/2014/main" id="{5EFC2918-19F5-C146-AD92-1594F43EC498}"/>
              </a:ext>
            </a:extLst>
          </p:cNvPr>
          <p:cNvSpPr/>
          <p:nvPr/>
        </p:nvSpPr>
        <p:spPr>
          <a:xfrm>
            <a:off x="1170174" y="792547"/>
            <a:ext cx="7044283" cy="646331"/>
          </a:xfrm>
          <a:prstGeom prst="rect">
            <a:avLst/>
          </a:prstGeom>
        </p:spPr>
        <p:txBody>
          <a:bodyPr wrap="square">
            <a:spAutoFit/>
          </a:bodyPr>
          <a:lstStyle/>
          <a:p>
            <a:r>
              <a:rPr lang="en-US" sz="1200">
                <a:latin typeface="Times New Roman" panose="02020603050405020304" pitchFamily="18" charset="0"/>
                <a:cs typeface="Times New Roman" panose="02020603050405020304" pitchFamily="18" charset="0"/>
              </a:rPr>
              <a:t>Percentage of queries that have multiple actions or involve multiple people. We also show query examples, with unique person mentions </a:t>
            </a:r>
            <a:r>
              <a:rPr lang="en-US" sz="1200" u="sng">
                <a:latin typeface="Times New Roman" panose="02020603050405020304" pitchFamily="18" charset="0"/>
                <a:cs typeface="Times New Roman" panose="02020603050405020304" pitchFamily="18" charset="0"/>
              </a:rPr>
              <a:t>underlined</a:t>
            </a:r>
            <a:r>
              <a:rPr lang="en-US" sz="1200">
                <a:latin typeface="Times New Roman" panose="02020603050405020304" pitchFamily="18" charset="0"/>
                <a:cs typeface="Times New Roman" panose="02020603050405020304" pitchFamily="18" charset="0"/>
              </a:rPr>
              <a:t> and actions in </a:t>
            </a:r>
            <a:r>
              <a:rPr lang="en-US" sz="1200" b="1">
                <a:latin typeface="Times New Roman" panose="02020603050405020304" pitchFamily="18" charset="0"/>
                <a:cs typeface="Times New Roman" panose="02020603050405020304" pitchFamily="18" charset="0"/>
              </a:rPr>
              <a:t>bold</a:t>
            </a:r>
            <a:endParaRPr lang="en-US" sz="1200">
              <a:latin typeface="Times New Roman" panose="02020603050405020304" pitchFamily="18" charset="0"/>
              <a:cs typeface="Times New Roman" panose="02020603050405020304" pitchFamily="18" charset="0"/>
            </a:endParaRPr>
          </a:p>
          <a:p>
            <a:r>
              <a:rPr lang="en-US" sz="120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A7AC0B7C-142A-3F4D-A7BA-F2D753362267}"/>
              </a:ext>
            </a:extLst>
          </p:cNvPr>
          <p:cNvSpPr txBox="1"/>
          <p:nvPr/>
        </p:nvSpPr>
        <p:spPr>
          <a:xfrm>
            <a:off x="1294944" y="3821795"/>
            <a:ext cx="7237855" cy="523220"/>
          </a:xfrm>
          <a:prstGeom prst="rect">
            <a:avLst/>
          </a:prstGeom>
          <a:noFill/>
        </p:spPr>
        <p:txBody>
          <a:bodyPr wrap="square" rtlCol="0">
            <a:spAutoFit/>
          </a:bodyPr>
          <a:lstStyle/>
          <a:p>
            <a:pPr marL="2857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Compared to existing datasets, TVR queries typically have more people and actions and require both video and sub (subtitle) context. </a:t>
            </a:r>
          </a:p>
        </p:txBody>
      </p:sp>
      <p:pic>
        <p:nvPicPr>
          <p:cNvPr id="6" name="Picture 5">
            <a:extLst>
              <a:ext uri="{FF2B5EF4-FFF2-40B4-BE49-F238E27FC236}">
                <a16:creationId xmlns:a16="http://schemas.microsoft.com/office/drawing/2014/main" id="{4BB8310A-9DFE-CC4E-8411-E56E8EAFAE88}"/>
              </a:ext>
            </a:extLst>
          </p:cNvPr>
          <p:cNvPicPr>
            <a:picLocks noChangeAspect="1"/>
          </p:cNvPicPr>
          <p:nvPr/>
        </p:nvPicPr>
        <p:blipFill rotWithShape="1">
          <a:blip r:embed="rId4"/>
          <a:srcRect l="20939" t="23349" r="20766" b="61237"/>
          <a:stretch/>
        </p:blipFill>
        <p:spPr>
          <a:xfrm>
            <a:off x="987296" y="1271909"/>
            <a:ext cx="7169408" cy="2453339"/>
          </a:xfrm>
          <a:prstGeom prst="rect">
            <a:avLst/>
          </a:prstGeom>
        </p:spPr>
      </p:pic>
    </p:spTree>
    <p:extLst>
      <p:ext uri="{BB962C8B-B14F-4D97-AF65-F5344CB8AC3E}">
        <p14:creationId xmlns:p14="http://schemas.microsoft.com/office/powerpoint/2010/main" val="91416747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7339</TotalTime>
  <Words>2256</Words>
  <Application>Microsoft Macintosh PowerPoint</Application>
  <PresentationFormat>On-screen Show (16:9)</PresentationFormat>
  <Paragraphs>216</Paragraphs>
  <Slides>26</Slides>
  <Notes>26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Times New Roman</vt:lpstr>
      <vt:lpstr>Simple Light</vt:lpstr>
      <vt:lpstr>TVR: A Large-Scale Dataset for  Video-Subtitle Moment Retrieval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TVQA+: Spatio-Temporal Grounding for Video Question Answering</dc:title>
  <cp:lastModifiedBy>Lei, Jie</cp:lastModifiedBy>
  <cp:revision>364</cp:revision>
  <dcterms:modified xsi:type="dcterms:W3CDTF">2020-08-28T14:04:44Z</dcterms:modified>
</cp:coreProperties>
</file>