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59" r:id="rId1"/>
  </p:sldMasterIdLst>
  <p:notesMasterIdLst>
    <p:notesMasterId r:id="rId21"/>
  </p:notesMasterIdLst>
  <p:sldIdLst>
    <p:sldId id="257" r:id="rId2"/>
    <p:sldId id="293" r:id="rId3"/>
    <p:sldId id="298" r:id="rId4"/>
    <p:sldId id="299" r:id="rId5"/>
    <p:sldId id="314" r:id="rId6"/>
    <p:sldId id="301" r:id="rId7"/>
    <p:sldId id="315" r:id="rId8"/>
    <p:sldId id="303" r:id="rId9"/>
    <p:sldId id="304" r:id="rId10"/>
    <p:sldId id="305" r:id="rId11"/>
    <p:sldId id="300" r:id="rId12"/>
    <p:sldId id="306" r:id="rId13"/>
    <p:sldId id="307" r:id="rId14"/>
    <p:sldId id="310" r:id="rId15"/>
    <p:sldId id="308" r:id="rId16"/>
    <p:sldId id="309" r:id="rId17"/>
    <p:sldId id="312" r:id="rId18"/>
    <p:sldId id="313" r:id="rId19"/>
    <p:sldId id="290"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B41"/>
    <a:srgbClr val="BB3A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6"/>
    <p:restoredTop sz="78251"/>
  </p:normalViewPr>
  <p:slideViewPr>
    <p:cSldViewPr snapToGrid="0">
      <p:cViewPr varScale="1">
        <p:scale>
          <a:sx n="162" d="100"/>
          <a:sy n="162" d="100"/>
        </p:scale>
        <p:origin x="1952" y="184"/>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99c6eacb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99c6eacb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ltLang="zh-CN"/>
              <a:t>Hello</a:t>
            </a:r>
            <a:r>
              <a:rPr lang="zh-CN" altLang="en-US"/>
              <a:t> </a:t>
            </a:r>
            <a:r>
              <a:rPr lang="en-US" altLang="zh-CN"/>
              <a:t>everyone,</a:t>
            </a:r>
            <a:r>
              <a:rPr lang="zh-CN" altLang="en-US"/>
              <a:t> </a:t>
            </a:r>
            <a:r>
              <a:rPr lang="en-US" altLang="zh-CN"/>
              <a:t>I am Jie. Today I am going to present our paper, </a:t>
            </a:r>
            <a:r>
              <a:rPr lang="en-US" sz="1100">
                <a:solidFill>
                  <a:srgbClr val="4B9CD3"/>
                </a:solidFill>
              </a:rPr>
              <a:t>MART: Memory-Augmented Recurrent Transformer for Coherent Video Paragraph Captioning.</a:t>
            </a:r>
            <a:endParaRPr lang="en-US" altLang="zh-CN"/>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zh-CN"/>
              <a:t>My collaborators are Liwei, Yelong, Dong, Tamara and Mohit. </a:t>
            </a:r>
          </a:p>
        </p:txBody>
      </p:sp>
    </p:spTree>
    <p:extLst>
      <p:ext uri="{BB962C8B-B14F-4D97-AF65-F5344CB8AC3E}">
        <p14:creationId xmlns:p14="http://schemas.microsoft.com/office/powerpoint/2010/main" val="910686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99c6eacb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99c6eacb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 which takes the current segment hidden states and previous memory states to update current memory states.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In the memory module, we compute internal cell states C. And then we use an update gate Z to control how much information to retain from the previous memory states,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and thus reducing redundancy and maintaining coherence in the generated paragraphs.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latin typeface="Times New Roman" panose="02020603050405020304" pitchFamily="18" charset="0"/>
                <a:cs typeface="Times New Roman" panose="02020603050405020304" pitchFamily="18" charset="0"/>
              </a:rPr>
              <a:t>The design of our memory updater is conceptually similar to recurrent units such as LSTM and GRU,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latin typeface="Times New Roman" panose="02020603050405020304" pitchFamily="18" charset="0"/>
                <a:cs typeface="Times New Roman" panose="02020603050405020304" pitchFamily="18" charset="0"/>
              </a:rPr>
              <a:t>it differs in that multihead attention is used to encode the memory states and thus multiple memory slots are supported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latin typeface="Times New Roman" panose="02020603050405020304" pitchFamily="18" charset="0"/>
                <a:cs typeface="Times New Roman" panose="02020603050405020304" pitchFamily="18" charset="0"/>
              </a:rPr>
              <a:t>instead of a single one in LSTM and GRU.</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a:p>
        </p:txBody>
      </p:sp>
    </p:spTree>
    <p:extLst>
      <p:ext uri="{BB962C8B-B14F-4D97-AF65-F5344CB8AC3E}">
        <p14:creationId xmlns:p14="http://schemas.microsoft.com/office/powerpoint/2010/main" val="34276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99c6eacb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99c6eacb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a:solidFill>
                  <a:srgbClr val="000000"/>
                </a:solidFill>
                <a:effectLst/>
                <a:latin typeface="Arial"/>
                <a:cs typeface="Arial"/>
                <a:sym typeface="Arial"/>
              </a:rPr>
              <a:t>We conduct experiments on two widely used datasets ActivityNet Captions and YouCookII.</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a:solidFill>
                  <a:srgbClr val="000000"/>
                </a:solidFill>
                <a:effectLst/>
                <a:latin typeface="Arial"/>
                <a:cs typeface="Arial"/>
                <a:sym typeface="Arial"/>
              </a:rPr>
              <a:t>For video representation, we consider both appearance and motion features.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a:solidFill>
                  <a:srgbClr val="000000"/>
                </a:solidFill>
                <a:effectLst/>
                <a:latin typeface="Arial"/>
                <a:cs typeface="Arial"/>
                <a:sym typeface="Arial"/>
              </a:rPr>
              <a:t>For appearance, we use 2K features from an image recognition model</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a:solidFill>
                  <a:srgbClr val="000000"/>
                </a:solidFill>
                <a:effectLst/>
                <a:latin typeface="Arial"/>
                <a:cs typeface="Arial"/>
                <a:sym typeface="Arial"/>
              </a:rPr>
              <a:t>And for motion, we use 1K features from an action recognition model</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a:solidFill>
                  <a:srgbClr val="000000"/>
                </a:solidFill>
                <a:effectLst/>
                <a:latin typeface="Arial"/>
                <a:cs typeface="Arial"/>
                <a:sym typeface="Arial"/>
              </a:rPr>
              <a:t>Both features are extracted at 2FPS, and are then normalized and concatenated.</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a:solidFill>
                  <a:srgbClr val="000000"/>
                </a:solidFill>
                <a:effectLst/>
                <a:latin typeface="Arial"/>
                <a:cs typeface="Arial"/>
                <a:sym typeface="Arial"/>
              </a:rPr>
              <a:t>We use standard metrics such as bleu, meteor and cider to evaluate captioning performance.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a:solidFill>
                  <a:srgbClr val="000000"/>
                </a:solidFill>
                <a:effectLst/>
                <a:latin typeface="Arial"/>
                <a:cs typeface="Arial"/>
                <a:sym typeface="Arial"/>
              </a:rPr>
              <a:t>As these metrics do not consider the redundancy across multiple sentences in a single paragraph, we also use repretion score</a:t>
            </a:r>
            <a:r>
              <a:rPr lang="en-US" altLang="zh-CN" sz="1100" b="0" i="0" u="none" strike="noStrike" cap="none">
                <a:solidFill>
                  <a:srgbClr val="000000"/>
                </a:solidFill>
                <a:effectLst/>
                <a:latin typeface="Arial"/>
                <a:cs typeface="Arial"/>
                <a:sym typeface="Arial"/>
              </a:rPr>
              <a:t>,</a:t>
            </a:r>
            <a:r>
              <a:rPr lang="zh-CN" altLang="en-US" sz="1100" b="0" i="0" u="none" strike="noStrike" cap="none">
                <a:solidFill>
                  <a:srgbClr val="000000"/>
                </a:solidFill>
                <a:effectLst/>
                <a:latin typeface="Arial"/>
                <a:cs typeface="Arial"/>
                <a:sym typeface="Arial"/>
              </a:rPr>
              <a:t> </a:t>
            </a:r>
            <a:r>
              <a:rPr lang="en-US" altLang="zh-CN" sz="1100" b="0" i="0" u="none" strike="noStrike" cap="none">
                <a:solidFill>
                  <a:srgbClr val="000000"/>
                </a:solidFill>
                <a:effectLst/>
                <a:latin typeface="Arial"/>
                <a:cs typeface="Arial"/>
                <a:sym typeface="Arial"/>
              </a:rPr>
              <a:t>R@4</a:t>
            </a:r>
            <a:r>
              <a:rPr lang="en-US" sz="1100" b="0" i="0" u="none" strike="noStrike" cap="none">
                <a:solidFill>
                  <a:srgbClr val="000000"/>
                </a:solidFill>
                <a:effectLst/>
                <a:latin typeface="Arial"/>
                <a:cs typeface="Arial"/>
                <a:sym typeface="Arial"/>
              </a:rPr>
              <a:t>,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a:solidFill>
                  <a:srgbClr val="000000"/>
                </a:solidFill>
                <a:effectLst/>
                <a:latin typeface="Arial"/>
                <a:cs typeface="Arial"/>
                <a:sym typeface="Arial"/>
              </a:rPr>
              <a:t>which measures the degree of N-gram repetition in a paragraph.</a:t>
            </a:r>
            <a:endParaRPr lang="en-US"/>
          </a:p>
        </p:txBody>
      </p:sp>
    </p:spTree>
    <p:extLst>
      <p:ext uri="{BB962C8B-B14F-4D97-AF65-F5344CB8AC3E}">
        <p14:creationId xmlns:p14="http://schemas.microsoft.com/office/powerpoint/2010/main" val="3740087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99c6eacb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99c6eacb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cs typeface="Arial"/>
                <a:sym typeface="Arial"/>
              </a:rPr>
              <a:t>[CLICK]</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cs typeface="Arial"/>
                <a:sym typeface="Arial"/>
              </a:rPr>
              <a:t>Our experiments show that our proposed MART model has stronger or comparable performance for standard language metrics for both ActivityNet Captions and </a:t>
            </a:r>
            <a:r>
              <a:rPr lang="en-US" sz="1100" b="0" i="0" u="none" strike="noStrike" cap="none" dirty="0" err="1">
                <a:solidFill>
                  <a:srgbClr val="000000"/>
                </a:solidFill>
                <a:effectLst/>
                <a:latin typeface="Arial"/>
                <a:cs typeface="Arial"/>
                <a:sym typeface="Arial"/>
              </a:rPr>
              <a:t>YouCookII</a:t>
            </a:r>
            <a:r>
              <a:rPr lang="en-US" sz="1100" b="0" i="0" u="none" strike="noStrike" cap="none">
                <a:solidFill>
                  <a:srgbClr val="000000"/>
                </a:solidFill>
                <a:effectLst/>
                <a:latin typeface="Arial"/>
                <a:cs typeface="Arial"/>
                <a:sym typeface="Arial"/>
              </a:rPr>
              <a:t> datasets.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a:solidFill>
                  <a:srgbClr val="000000"/>
                </a:solidFill>
                <a:effectLst/>
                <a:latin typeface="Arial"/>
                <a:cs typeface="Arial"/>
                <a:sym typeface="Arial"/>
              </a:rPr>
              <a:t>[CLICK]</a:t>
            </a:r>
            <a:endParaRPr lang="en-US" sz="1100" b="0" i="0" u="none" strike="noStrike" cap="none">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a:solidFill>
                  <a:srgbClr val="000000"/>
                </a:solidFill>
                <a:effectLst/>
                <a:latin typeface="Arial"/>
                <a:ea typeface="Arial"/>
                <a:cs typeface="Arial"/>
                <a:sym typeface="Arial"/>
              </a:rPr>
              <a:t>For R@4,  MART produces significantly better results compared to the three transformer baselines, showing its effectiveness in reducing redundancy in the generated paragraphs. </a:t>
            </a:r>
          </a:p>
          <a:p>
            <a:endParaRPr lang="en-US"/>
          </a:p>
        </p:txBody>
      </p:sp>
    </p:spTree>
    <p:extLst>
      <p:ext uri="{BB962C8B-B14F-4D97-AF65-F5344CB8AC3E}">
        <p14:creationId xmlns:p14="http://schemas.microsoft.com/office/powerpoint/2010/main" val="3586490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99c6eacb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99c6eacb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a:solidFill>
                  <a:srgbClr val="000000"/>
                </a:solidFill>
                <a:effectLst/>
                <a:latin typeface="Arial"/>
                <a:ea typeface="Arial"/>
                <a:cs typeface="Arial"/>
                <a:sym typeface="Arial"/>
              </a:rPr>
              <a:t>Here we show the comparison between MART with state-of-the-art models on ActivityNet Captions. </a:t>
            </a:r>
          </a:p>
          <a:p>
            <a:r>
              <a:rPr lang="en-US" sz="1100" b="0" i="0" u="none" strike="noStrike" cap="none">
                <a:solidFill>
                  <a:srgbClr val="000000"/>
                </a:solidFill>
                <a:effectLst/>
                <a:latin typeface="Arial"/>
                <a:ea typeface="Arial"/>
                <a:cs typeface="Arial"/>
                <a:sym typeface="Arial"/>
              </a:rPr>
              <a:t>Models with stronger detection features are shown in gray background to indicate they are not in fair comparison with the others.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a:solidFill>
                  <a:srgbClr val="000000"/>
                </a:solidFill>
                <a:effectLst/>
                <a:latin typeface="Arial"/>
                <a:cs typeface="Arial"/>
                <a:sym typeface="Arial"/>
              </a:rPr>
              <a:t>[CLICK]</a:t>
            </a:r>
            <a:endParaRPr lang="en-US" sz="1100" b="0" i="0" u="none" strike="noStrike" cap="none">
              <a:solidFill>
                <a:srgbClr val="000000"/>
              </a:solidFill>
              <a:effectLst/>
              <a:latin typeface="Arial"/>
              <a:ea typeface="Arial"/>
              <a:cs typeface="Arial"/>
              <a:sym typeface="Arial"/>
            </a:endParaRPr>
          </a:p>
          <a:p>
            <a:r>
              <a:rPr lang="en-US" sz="1100" b="0" i="0" u="none" strike="noStrike" cap="none">
                <a:solidFill>
                  <a:srgbClr val="000000"/>
                </a:solidFill>
                <a:effectLst/>
                <a:latin typeface="Arial"/>
                <a:ea typeface="Arial"/>
                <a:cs typeface="Arial"/>
                <a:sym typeface="Arial"/>
              </a:rPr>
              <a:t>From this table, we notices that MART achieves the best  CIDEr and Repetition@4 scores. </a:t>
            </a:r>
          </a:p>
          <a:p>
            <a:r>
              <a:rPr lang="en-US" sz="1100" b="0" i="0" u="none" strike="noStrike" cap="none">
                <a:solidFill>
                  <a:srgbClr val="000000"/>
                </a:solidFill>
                <a:effectLst/>
                <a:latin typeface="Arial"/>
                <a:cs typeface="Arial"/>
                <a:sym typeface="Arial"/>
              </a:rPr>
              <a:t>[CLICK]</a:t>
            </a:r>
          </a:p>
          <a:p>
            <a:r>
              <a:rPr lang="en-US" sz="1100" b="0" i="0" u="none" strike="noStrike" cap="none">
                <a:solidFill>
                  <a:srgbClr val="000000"/>
                </a:solidFill>
                <a:effectLst/>
                <a:latin typeface="Arial"/>
                <a:cs typeface="Arial"/>
                <a:sym typeface="Arial"/>
              </a:rPr>
              <a:t>Regarding repetition score, we notice MART is even stronger than the Adversarial Inference model, </a:t>
            </a:r>
          </a:p>
          <a:p>
            <a:r>
              <a:rPr lang="en-US" sz="1100" b="0" i="0" u="none" strike="noStrike" cap="none">
                <a:solidFill>
                  <a:srgbClr val="000000"/>
                </a:solidFill>
                <a:effectLst/>
                <a:latin typeface="Arial"/>
                <a:cs typeface="Arial"/>
                <a:sym typeface="Arial"/>
              </a:rPr>
              <a:t>where multiple specifically designed discriminators are adversarially trained to generate more coherent and less redundant paragraphs.</a:t>
            </a:r>
            <a:endParaRPr lang="en-US"/>
          </a:p>
        </p:txBody>
      </p:sp>
    </p:spTree>
    <p:extLst>
      <p:ext uri="{BB962C8B-B14F-4D97-AF65-F5344CB8AC3E}">
        <p14:creationId xmlns:p14="http://schemas.microsoft.com/office/powerpoint/2010/main" val="198364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99c6eacb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99c6eacb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a:solidFill>
                  <a:srgbClr val="000000"/>
                </a:solidFill>
                <a:effectLst/>
                <a:latin typeface="Arial"/>
                <a:cs typeface="Arial"/>
                <a:sym typeface="Arial"/>
              </a:rPr>
              <a:t>In this page we show model ablation study.</a:t>
            </a:r>
          </a:p>
          <a:p>
            <a:r>
              <a:rPr lang="en-US" sz="1100" b="0" i="0" u="none" strike="noStrike" cap="none">
                <a:solidFill>
                  <a:srgbClr val="000000"/>
                </a:solidFill>
                <a:effectLst/>
                <a:latin typeface="Arial"/>
                <a:cs typeface="Arial"/>
                <a:sym typeface="Arial"/>
              </a:rPr>
              <a:t>[CLICK]</a:t>
            </a:r>
          </a:p>
          <a:p>
            <a:r>
              <a:rPr lang="en-US" sz="1100" b="0" i="0" u="none" strike="noStrike" cap="none">
                <a:solidFill>
                  <a:srgbClr val="000000"/>
                </a:solidFill>
                <a:effectLst/>
                <a:latin typeface="Arial"/>
                <a:cs typeface="Arial"/>
                <a:sym typeface="Arial"/>
              </a:rPr>
              <a:t>The most important oberservation here is that the MART variant without recurrence performs worse on most metrics, especially for the repetition score, which indicates recurrent mechanism is useful in generating more coherent and concise paragraph caption.</a:t>
            </a:r>
            <a:endParaRPr lang="en-US"/>
          </a:p>
        </p:txBody>
      </p:sp>
    </p:spTree>
    <p:extLst>
      <p:ext uri="{BB962C8B-B14F-4D97-AF65-F5344CB8AC3E}">
        <p14:creationId xmlns:p14="http://schemas.microsoft.com/office/powerpoint/2010/main" val="2982245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99c6eacb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99c6eacb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a:solidFill>
                  <a:srgbClr val="000000"/>
                </a:solidFill>
                <a:effectLst/>
                <a:latin typeface="Arial"/>
                <a:ea typeface="Arial"/>
                <a:cs typeface="Arial"/>
                <a:sym typeface="Arial"/>
              </a:rPr>
              <a:t>As automatic evaluation is not perfect, we also conduct human evaluation on Amazon Mechianical Turk (AMT) with 200 randomly sampled videos from ActivityNet Captions. We perform human evaluation in terms of two aspects, relevance, how related is a generated paragraph caption to the content of the given video. And coherence, whether a generated paragraph caption reads fluently and is linguistically coherent over its multiple sentences. Each video was judged by 3 workers. We design pairwise experiments where we compare two methods at a time, the workers are instructed to select which method is better, and there is also a not-distinguishable option. The models are anonymized and the predictions are shuffled.</a:t>
            </a:r>
          </a:p>
          <a:p>
            <a:r>
              <a:rPr lang="en-US" sz="1100" b="0" i="0" u="none" strike="noStrike" cap="none">
                <a:solidFill>
                  <a:srgbClr val="000000"/>
                </a:solidFill>
                <a:effectLst/>
                <a:latin typeface="Arial"/>
                <a:ea typeface="Arial"/>
                <a:cs typeface="Arial"/>
                <a:sym typeface="Arial"/>
              </a:rPr>
              <a:t>[CLICK] Compared to the non-recurrent transformer model, (Vanilla Transformer), we see that MART is substantially better for both relevance and coherence.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a:solidFill>
                  <a:srgbClr val="000000"/>
                </a:solidFill>
                <a:effectLst/>
                <a:latin typeface="Arial"/>
                <a:ea typeface="Arial"/>
                <a:cs typeface="Arial"/>
                <a:sym typeface="Arial"/>
              </a:rPr>
              <a:t>[CLICK]Compared to the strong recurrent transformer-XL captioning model, we see that MART has similar performance in terms of relevance, but better performance in terms of coherence.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a:solidFill>
                  <a:srgbClr val="000000"/>
                </a:solidFill>
                <a:effectLst/>
                <a:latin typeface="Arial"/>
                <a:ea typeface="Arial"/>
                <a:cs typeface="Arial"/>
                <a:sym typeface="Arial"/>
              </a:rPr>
              <a:t>Both obserbvations are consistent with our automatic evaluation.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a:p>
          <a:p>
            <a:endParaRPr lang="en-US" sz="1100" b="0" i="0" u="none" strike="noStrike" cap="none">
              <a:solidFill>
                <a:srgbClr val="000000"/>
              </a:solidFill>
              <a:effectLst/>
              <a:latin typeface="Arial"/>
              <a:ea typeface="Arial"/>
              <a:cs typeface="Arial"/>
              <a:sym typeface="Arial"/>
            </a:endParaRPr>
          </a:p>
          <a:p>
            <a:endParaRPr lang="en-US" sz="1100" b="0" i="0" u="none" strike="noStrike" cap="none">
              <a:solidFill>
                <a:srgbClr val="000000"/>
              </a:solidFill>
              <a:effectLst/>
              <a:latin typeface="Arial"/>
              <a:ea typeface="Arial"/>
              <a:cs typeface="Arial"/>
              <a:sym typeface="Arial"/>
            </a:endParaRPr>
          </a:p>
          <a:p>
            <a:endParaRPr lang="en-US" sz="1100" b="0" i="0" u="none" strike="noStrike" cap="none">
              <a:solidFill>
                <a:srgbClr val="000000"/>
              </a:solidFill>
              <a:effectLst/>
              <a:latin typeface="Arial"/>
              <a:ea typeface="Arial"/>
              <a:cs typeface="Arial"/>
              <a:sym typeface="Arial"/>
            </a:endParaRPr>
          </a:p>
          <a:p>
            <a:endParaRPr lang="en-US"/>
          </a:p>
        </p:txBody>
      </p:sp>
    </p:spTree>
    <p:extLst>
      <p:ext uri="{BB962C8B-B14F-4D97-AF65-F5344CB8AC3E}">
        <p14:creationId xmlns:p14="http://schemas.microsoft.com/office/powerpoint/2010/main" val="3624933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99c6eacb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99c6eacb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a:solidFill>
                  <a:srgbClr val="000000"/>
                </a:solidFill>
                <a:effectLst/>
                <a:latin typeface="Arial"/>
                <a:ea typeface="Arial"/>
                <a:cs typeface="Arial"/>
                <a:sym typeface="Arial"/>
              </a:rPr>
              <a:t>Here we show the generated paragraph captions.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a:solidFill>
                  <a:srgbClr val="000000"/>
                </a:solidFill>
                <a:effectLst/>
                <a:latin typeface="Arial"/>
                <a:ea typeface="Arial"/>
                <a:cs typeface="Arial"/>
                <a:sym typeface="Arial"/>
              </a:rPr>
              <a:t>Compared to the two baselines, MART produces more coherent and less redundant paragraphs.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a:solidFill>
                  <a:srgbClr val="000000"/>
                </a:solidFill>
                <a:effectLst/>
                <a:latin typeface="Arial"/>
                <a:ea typeface="Arial"/>
                <a:cs typeface="Arial"/>
                <a:sym typeface="Arial"/>
              </a:rPr>
              <a:t>In particular, we noticed that the vanilla transformer often uses incoherent pronouns/person mentions [CLICK], while MART and Transformer-XL</a:t>
            </a:r>
            <a:endParaRPr lang="en-US"/>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a:p>
          <a:p>
            <a:endParaRPr lang="en-US" sz="1100" b="0" i="0" u="none" strike="noStrike" cap="none">
              <a:solidFill>
                <a:srgbClr val="000000"/>
              </a:solidFill>
              <a:effectLst/>
              <a:latin typeface="Arial"/>
              <a:ea typeface="Arial"/>
              <a:cs typeface="Arial"/>
              <a:sym typeface="Arial"/>
            </a:endParaRPr>
          </a:p>
          <a:p>
            <a:endParaRPr lang="en-US" sz="1100" b="0" i="0" u="none" strike="noStrike" cap="none">
              <a:solidFill>
                <a:srgbClr val="000000"/>
              </a:solidFill>
              <a:effectLst/>
              <a:latin typeface="Arial"/>
              <a:ea typeface="Arial"/>
              <a:cs typeface="Arial"/>
              <a:sym typeface="Arial"/>
            </a:endParaRPr>
          </a:p>
          <a:p>
            <a:endParaRPr lang="en-US" sz="1100" b="0" i="0" u="none" strike="noStrike" cap="none">
              <a:solidFill>
                <a:srgbClr val="000000"/>
              </a:solidFill>
              <a:effectLst/>
              <a:latin typeface="Arial"/>
              <a:ea typeface="Arial"/>
              <a:cs typeface="Arial"/>
              <a:sym typeface="Arial"/>
            </a:endParaRPr>
          </a:p>
          <a:p>
            <a:endParaRPr lang="en-US"/>
          </a:p>
        </p:txBody>
      </p:sp>
    </p:spTree>
    <p:extLst>
      <p:ext uri="{BB962C8B-B14F-4D97-AF65-F5344CB8AC3E}">
        <p14:creationId xmlns:p14="http://schemas.microsoft.com/office/powerpoint/2010/main" val="1591183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99c6eacb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99c6eacb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a:solidFill>
                  <a:srgbClr val="000000"/>
                </a:solidFill>
                <a:effectLst/>
                <a:latin typeface="Arial"/>
                <a:ea typeface="Arial"/>
                <a:cs typeface="Arial"/>
                <a:sym typeface="Arial"/>
              </a:rPr>
              <a:t> are able to use suitable pronouns and person mentions across the sentences and thus improve the coherence of the paragraph.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a:solidFill>
                  <a:srgbClr val="000000"/>
                </a:solidFill>
                <a:effectLst/>
                <a:latin typeface="Arial"/>
                <a:ea typeface="Arial"/>
                <a:cs typeface="Arial"/>
                <a:sym typeface="Arial"/>
              </a:rPr>
              <a:t>Compare with both Vanilla Transformer and Transformer-XL,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a:solidFill>
                  <a:srgbClr val="000000"/>
                </a:solidFill>
                <a:effectLst/>
                <a:latin typeface="Arial"/>
                <a:ea typeface="Arial"/>
                <a:cs typeface="Arial"/>
                <a:sym typeface="Arial"/>
              </a:rPr>
              <a:t>[CLICK]</a:t>
            </a:r>
          </a:p>
        </p:txBody>
      </p:sp>
    </p:spTree>
    <p:extLst>
      <p:ext uri="{BB962C8B-B14F-4D97-AF65-F5344CB8AC3E}">
        <p14:creationId xmlns:p14="http://schemas.microsoft.com/office/powerpoint/2010/main" val="317447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99c6eacb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99c6eacb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a:solidFill>
                  <a:srgbClr val="000000"/>
                </a:solidFill>
                <a:effectLst/>
                <a:latin typeface="Arial"/>
                <a:ea typeface="Arial"/>
                <a:cs typeface="Arial"/>
                <a:sym typeface="Arial"/>
              </a:rPr>
              <a:t>we found that the paragraphs generated by MART have much less repetitions.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a:solidFill>
                  <a:srgbClr val="000000"/>
                </a:solidFill>
                <a:effectLst/>
                <a:latin typeface="Arial"/>
                <a:ea typeface="Arial"/>
                <a:cs typeface="Arial"/>
                <a:sym typeface="Arial"/>
              </a:rPr>
              <a:t>We attribute MART’s success to its recurrence design - the previous memory states are highly summarized, in which redundant information is removed. </a:t>
            </a:r>
            <a:endParaRPr lang="en-US"/>
          </a:p>
          <a:p>
            <a:endParaRPr lang="en-US" sz="1100" b="0" i="0" u="none" strike="noStrike" cap="none">
              <a:solidFill>
                <a:srgbClr val="000000"/>
              </a:solidFill>
              <a:effectLst/>
              <a:latin typeface="Arial"/>
              <a:ea typeface="Arial"/>
              <a:cs typeface="Arial"/>
              <a:sym typeface="Arial"/>
            </a:endParaRPr>
          </a:p>
          <a:p>
            <a:endParaRPr lang="en-US" sz="1100" b="0" i="0" u="none" strike="noStrike" cap="none">
              <a:solidFill>
                <a:srgbClr val="000000"/>
              </a:solidFill>
              <a:effectLst/>
              <a:latin typeface="Arial"/>
              <a:ea typeface="Arial"/>
              <a:cs typeface="Arial"/>
              <a:sym typeface="Arial"/>
            </a:endParaRPr>
          </a:p>
          <a:p>
            <a:endParaRPr lang="en-US" sz="1100" b="0" i="0" u="none" strike="noStrike" cap="none">
              <a:solidFill>
                <a:srgbClr val="000000"/>
              </a:solidFill>
              <a:effectLst/>
              <a:latin typeface="Arial"/>
              <a:ea typeface="Arial"/>
              <a:cs typeface="Arial"/>
              <a:sym typeface="Arial"/>
            </a:endParaRPr>
          </a:p>
          <a:p>
            <a:endParaRPr lang="en-US"/>
          </a:p>
        </p:txBody>
      </p:sp>
    </p:spTree>
    <p:extLst>
      <p:ext uri="{BB962C8B-B14F-4D97-AF65-F5344CB8AC3E}">
        <p14:creationId xmlns:p14="http://schemas.microsoft.com/office/powerpoint/2010/main" val="2292235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99c6eacb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99c6eacb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Our code is publicly available at the following link. Thanks for your attention!</a:t>
            </a:r>
          </a:p>
          <a:p>
            <a:endParaRPr lang="en-US"/>
          </a:p>
          <a:p>
            <a:endParaRPr lang="en-US"/>
          </a:p>
        </p:txBody>
      </p:sp>
    </p:spTree>
    <p:extLst>
      <p:ext uri="{BB962C8B-B14F-4D97-AF65-F5344CB8AC3E}">
        <p14:creationId xmlns:p14="http://schemas.microsoft.com/office/powerpoint/2010/main" val="2165045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99c6eacb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99c6eacb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a:solidFill>
                  <a:srgbClr val="000000"/>
                </a:solidFill>
                <a:effectLst/>
                <a:latin typeface="Arial"/>
                <a:ea typeface="Arial"/>
                <a:cs typeface="Arial"/>
                <a:sym typeface="Arial"/>
              </a:rPr>
              <a:t>In video captioning, the task is to generate a natural language description capturing the content of a video.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a:solidFill>
                  <a:srgbClr val="000000"/>
                </a:solidFill>
                <a:effectLst/>
                <a:latin typeface="Arial"/>
                <a:cs typeface="Arial"/>
                <a:sym typeface="Arial"/>
              </a:rPr>
              <a:t>For example, for this video clip, we might want to describe it as “</a:t>
            </a:r>
            <a:r>
              <a:rPr lang="en-US" sz="1100">
                <a:latin typeface="Times New Roman" panose="02020603050405020304" pitchFamily="18" charset="0"/>
                <a:cs typeface="Times New Roman" panose="02020603050405020304" pitchFamily="18" charset="0"/>
              </a:rPr>
              <a:t>A boy goes across the monkey bars.</a:t>
            </a:r>
            <a:r>
              <a:rPr lang="en-US" sz="1100" b="0" i="0" u="none" strike="noStrike" cap="none">
                <a:solidFill>
                  <a:srgbClr val="000000"/>
                </a:solidFill>
                <a:effectLst/>
                <a:latin typeface="Arial"/>
                <a:cs typeface="Arial"/>
                <a:sym typeface="Arial"/>
              </a:rPr>
              <a: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latin typeface="Times New Roman" panose="02020603050405020304" pitchFamily="18" charset="0"/>
                <a:cs typeface="Times New Roman" panose="02020603050405020304" pitchFamily="18" charset="0"/>
              </a:rPr>
              <a:t>Single video captioning is useful when describing a very short video clip. In real world, we are often dealing with much longer videos, and we are interested in captioning a coherent and concise multi-sentence stories about them.</a:t>
            </a:r>
            <a:endParaRPr lang="en-US" sz="1100" b="0" i="0" u="none" strike="noStrike" cap="none">
              <a:solidFill>
                <a:srgbClr val="000000"/>
              </a:solidFil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0" i="0" u="none" strike="noStrike" cap="none">
              <a:solidFill>
                <a:srgbClr val="000000"/>
              </a:solidFill>
              <a:effectLst/>
              <a:latin typeface="Arial"/>
              <a:cs typeface="Arial"/>
              <a:sym typeface="Arial"/>
            </a:endParaRPr>
          </a:p>
        </p:txBody>
      </p:sp>
    </p:spTree>
    <p:extLst>
      <p:ext uri="{BB962C8B-B14F-4D97-AF65-F5344CB8AC3E}">
        <p14:creationId xmlns:p14="http://schemas.microsoft.com/office/powerpoint/2010/main" val="2543005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99c6eacb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99c6eacb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a:solidFill>
                  <a:srgbClr val="000000"/>
                </a:solidFill>
                <a:effectLst/>
                <a:latin typeface="Arial"/>
                <a:cs typeface="Arial"/>
                <a:sym typeface="Arial"/>
              </a:rPr>
              <a:t>This is exactly the task of video paragraph captioning. In our setup, we give a list of consective video segments/clips from a single video, and we require the machines to automatically generate [CLICK] a natural language sentence caption for each of the clips,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a:solidFill>
                  <a:srgbClr val="000000"/>
                </a:solidFill>
                <a:effectLst/>
                <a:latin typeface="Arial"/>
                <a:cs typeface="Arial"/>
                <a:sym typeface="Arial"/>
              </a:rPr>
              <a:t>[CLICK] and meanwhile, the generated caption</a:t>
            </a:r>
            <a:r>
              <a:rPr lang="zh-CN" altLang="en-US" sz="1100" b="0" i="0" u="none" strike="noStrike" cap="none">
                <a:solidFill>
                  <a:srgbClr val="000000"/>
                </a:solidFill>
                <a:effectLst/>
                <a:latin typeface="Arial"/>
                <a:cs typeface="Arial"/>
                <a:sym typeface="Arial"/>
              </a:rPr>
              <a:t> </a:t>
            </a:r>
            <a:r>
              <a:rPr lang="en-US" altLang="zh-CN" sz="1100" b="0" i="0" u="none" strike="noStrike" cap="none">
                <a:solidFill>
                  <a:srgbClr val="000000"/>
                </a:solidFill>
                <a:effectLst/>
                <a:latin typeface="Arial"/>
                <a:cs typeface="Arial"/>
                <a:sym typeface="Arial"/>
              </a:rPr>
              <a:t>sentences</a:t>
            </a:r>
            <a:r>
              <a:rPr lang="en-US" sz="1100" b="0" i="0" u="none" strike="noStrike" cap="none">
                <a:solidFill>
                  <a:srgbClr val="000000"/>
                </a:solidFill>
                <a:effectLst/>
                <a:latin typeface="Arial"/>
                <a:cs typeface="Arial"/>
                <a:sym typeface="Arial"/>
              </a:rPr>
              <a:t> should form a coherent and concise paragraph when putting together. </a:t>
            </a:r>
            <a:endParaRPr lang="en-US"/>
          </a:p>
        </p:txBody>
      </p:sp>
    </p:spTree>
    <p:extLst>
      <p:ext uri="{BB962C8B-B14F-4D97-AF65-F5344CB8AC3E}">
        <p14:creationId xmlns:p14="http://schemas.microsoft.com/office/powerpoint/2010/main" val="29312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99c6eacb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99c6eacb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One line of work treat video paragraph captioning similarly as single video captioning task, where each caption is decoded individually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without kowing </a:t>
            </a:r>
            <a:r>
              <a:rPr lang="en" sz="1100">
                <a:latin typeface="Times New Roman" panose="02020603050405020304" pitchFamily="18" charset="0"/>
                <a:cs typeface="Times New Roman" panose="02020603050405020304" pitchFamily="18" charset="0"/>
              </a:rPr>
              <a:t>the context, that is, previous video segments and the captions that have already been generated.</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a:latin typeface="Times New Roman" panose="02020603050405020304" pitchFamily="18" charset="0"/>
                <a:cs typeface="Times New Roman" panose="02020603050405020304" pitchFamily="18" charset="0"/>
              </a:rPr>
              <a:t>Thus the generated captions are usually not coherent and can be redundant.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latin typeface="Times New Roman" panose="02020603050405020304" pitchFamily="18" charset="0"/>
                <a:cs typeface="Times New Roman" panose="02020603050405020304" pitchFamily="18" charset="0"/>
              </a:rPr>
              <a:t>Below </a:t>
            </a:r>
            <a:r>
              <a:rPr lang="en" sz="1100">
                <a:latin typeface="Times New Roman" panose="02020603050405020304" pitchFamily="18" charset="0"/>
                <a:cs typeface="Times New Roman" panose="02020603050405020304" pitchFamily="18" charset="0"/>
              </a:rPr>
              <a:t>we show such an approach from CVPR 19,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a:latin typeface="Times New Roman" panose="02020603050405020304" pitchFamily="18" charset="0"/>
                <a:cs typeface="Times New Roman" panose="02020603050405020304" pitchFamily="18" charset="0"/>
              </a:rPr>
              <a:t>[CLICK]</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a:latin typeface="Times New Roman" panose="02020603050405020304" pitchFamily="18" charset="0"/>
                <a:cs typeface="Times New Roman" panose="02020603050405020304" pitchFamily="18" charset="0"/>
              </a:rPr>
              <a:t>where each video segment is encoded and decoded individually with an e</a:t>
            </a:r>
            <a:r>
              <a:rPr lang="en-US" sz="1100">
                <a:latin typeface="Times New Roman" panose="02020603050405020304" pitchFamily="18" charset="0"/>
                <a:cs typeface="Times New Roman" panose="02020603050405020304" pitchFamily="18" charset="0"/>
              </a:rPr>
              <a:t>nc</a:t>
            </a:r>
            <a:r>
              <a:rPr lang="en" sz="1100">
                <a:latin typeface="Times New Roman" panose="02020603050405020304" pitchFamily="18" charset="0"/>
                <a:cs typeface="Times New Roman" panose="02020603050405020304" pitchFamily="18" charset="0"/>
              </a:rPr>
              <a:t>oder and an LSTM decoder.</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a:latin typeface="Times New Roman" panose="02020603050405020304" pitchFamily="18" charset="0"/>
                <a:cs typeface="Times New Roman" panose="02020603050405020304" pitchFamily="18" charset="0"/>
              </a:rPr>
              <a:t>As a result, the genenerated single-sentence captions can not form a coherent story, for example, [CLICK] we can see the person mentions are not coherent acorss the generated multiple sentences.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a:p>
        </p:txBody>
      </p:sp>
    </p:spTree>
    <p:extLst>
      <p:ext uri="{BB962C8B-B14F-4D97-AF65-F5344CB8AC3E}">
        <p14:creationId xmlns:p14="http://schemas.microsoft.com/office/powerpoint/2010/main" val="3618286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99c6eacb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99c6eacb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a:latin typeface="Times New Roman" panose="02020603050405020304" pitchFamily="18" charset="0"/>
                <a:cs typeface="Times New Roman" panose="02020603050405020304" pitchFamily="18" charset="0"/>
              </a:rPr>
              <a:t>we can see the person mentions are not coherent acorss the generated multiple sentences.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a:p>
        </p:txBody>
      </p:sp>
    </p:spTree>
    <p:extLst>
      <p:ext uri="{BB962C8B-B14F-4D97-AF65-F5344CB8AC3E}">
        <p14:creationId xmlns:p14="http://schemas.microsoft.com/office/powerpoint/2010/main" val="1854643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99c6eacb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99c6eacb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Another line of work use </a:t>
            </a:r>
            <a:r>
              <a:rPr lang="en" sz="1100">
                <a:latin typeface="Times New Roman" panose="02020603050405020304" pitchFamily="18" charset="0"/>
                <a:cs typeface="Times New Roman" panose="02020603050405020304" pitchFamily="18" charset="0"/>
              </a:rPr>
              <a:t>LSTM word-level hidden state to pass history information.</a:t>
            </a:r>
            <a:endParaRPr lang="en-US"/>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a:latin typeface="Times New Roman" panose="02020603050405020304" pitchFamily="18" charset="0"/>
                <a:cs typeface="Times New Roman" panose="02020603050405020304" pitchFamily="18" charset="0"/>
              </a:rPr>
              <a:t>Specifically,</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a:latin typeface="Times New Roman" panose="02020603050405020304" pitchFamily="18" charset="0"/>
                <a:cs typeface="Times New Roman" panose="02020603050405020304" pitchFamily="18" charset="0"/>
              </a:rPr>
              <a:t>[CLICK]</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a:latin typeface="Times New Roman" panose="02020603050405020304" pitchFamily="18" charset="0"/>
                <a:cs typeface="Times New Roman" panose="02020603050405020304" pitchFamily="18" charset="0"/>
              </a:rPr>
              <a:t>they pass LSTM decoder’s last (word) </a:t>
            </a:r>
            <a:r>
              <a:rPr lang="en-US" sz="1100">
                <a:latin typeface="Times New Roman" panose="02020603050405020304" pitchFamily="18" charset="0"/>
                <a:cs typeface="Times New Roman" panose="02020603050405020304" pitchFamily="18" charset="0"/>
              </a:rPr>
              <a:t>hidden state from the previous sentence as the initial hidden state for the next sentence decoding,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latin typeface="Times New Roman" panose="02020603050405020304" pitchFamily="18" charset="0"/>
                <a:cs typeface="Times New Roman" panose="02020603050405020304" pitchFamily="18" charset="0"/>
              </a:rPr>
              <a:t>thus enabling information flow from previous sentences to subsequent sentences.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latin typeface="Times New Roman" panose="02020603050405020304" pitchFamily="18" charset="0"/>
                <a:cs typeface="Times New Roman" panose="02020603050405020304" pitchFamily="18" charset="0"/>
              </a:rPr>
              <a:t>They show slightly better results compared to their single sentence counterparts,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latin typeface="Times New Roman" panose="02020603050405020304" pitchFamily="18" charset="0"/>
                <a:cs typeface="Times New Roman" panose="02020603050405020304" pitchFamily="18" charset="0"/>
              </a:rPr>
              <a:t>we can see from the examples below, that they are talking about the same event across multiple caption sentences.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latin typeface="Times New Roman" panose="02020603050405020304" pitchFamily="18" charset="0"/>
                <a:cs typeface="Times New Roman" panose="02020603050405020304" pitchFamily="18" charset="0"/>
              </a:rPr>
              <a:t>However, </a:t>
            </a:r>
            <a:r>
              <a:rPr lang="en-US" sz="1100" b="0" i="0" u="none" strike="noStrike" cap="none">
                <a:solidFill>
                  <a:srgbClr val="000000"/>
                </a:solidFill>
                <a:effectLst/>
                <a:latin typeface="Arial"/>
                <a:ea typeface="Arial"/>
                <a:cs typeface="Arial"/>
                <a:sym typeface="Arial"/>
              </a:rPr>
              <a:t>they are still undesirable as the sentence-level recurrence is achieved at word-level, and the context history information quickly decays due to vanishing gradients.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a:solidFill>
                  <a:srgbClr val="000000"/>
                </a:solidFill>
                <a:effectLst/>
                <a:latin typeface="Arial"/>
                <a:ea typeface="Arial"/>
                <a:cs typeface="Arial"/>
                <a:sym typeface="Arial"/>
              </a:rPr>
              <a:t>[CLICK]</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a:solidFill>
                  <a:srgbClr val="000000"/>
                </a:solidFill>
                <a:effectLst/>
                <a:latin typeface="Arial"/>
                <a:cs typeface="Arial"/>
                <a:sym typeface="Arial"/>
              </a:rPr>
              <a:t>As a result, we see that this approach still has the same incoherent person mention issues that we discussed in our last example.</a:t>
            </a:r>
            <a:endParaRPr lang="en-US"/>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a:latin typeface="Times New Roman" panose="02020603050405020304" pitchFamily="18"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a:p>
        </p:txBody>
      </p:sp>
    </p:spTree>
    <p:extLst>
      <p:ext uri="{BB962C8B-B14F-4D97-AF65-F5344CB8AC3E}">
        <p14:creationId xmlns:p14="http://schemas.microsoft.com/office/powerpoint/2010/main" val="1042086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99c6eacb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99c6eacb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Another line of work use </a:t>
            </a:r>
            <a:r>
              <a:rPr lang="en" sz="1100">
                <a:latin typeface="Times New Roman" panose="02020603050405020304" pitchFamily="18" charset="0"/>
                <a:cs typeface="Times New Roman" panose="02020603050405020304" pitchFamily="18" charset="0"/>
              </a:rPr>
              <a:t>LSTM word-level hidden state to pass history information.</a:t>
            </a:r>
            <a:endParaRPr lang="en-US"/>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a:latin typeface="Times New Roman" panose="02020603050405020304" pitchFamily="18" charset="0"/>
                <a:cs typeface="Times New Roman" panose="02020603050405020304" pitchFamily="18" charset="0"/>
              </a:rPr>
              <a:t>Specifically,</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a:latin typeface="Times New Roman" panose="02020603050405020304" pitchFamily="18" charset="0"/>
                <a:cs typeface="Times New Roman" panose="02020603050405020304" pitchFamily="18" charset="0"/>
              </a:rPr>
              <a:t>[CLICK]</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a:latin typeface="Times New Roman" panose="02020603050405020304" pitchFamily="18" charset="0"/>
                <a:cs typeface="Times New Roman" panose="02020603050405020304" pitchFamily="18" charset="0"/>
              </a:rPr>
              <a:t>they pass LSTM decoder’s last (word) </a:t>
            </a:r>
            <a:r>
              <a:rPr lang="en-US" sz="1100">
                <a:latin typeface="Times New Roman" panose="02020603050405020304" pitchFamily="18" charset="0"/>
                <a:cs typeface="Times New Roman" panose="02020603050405020304" pitchFamily="18" charset="0"/>
              </a:rPr>
              <a:t>hidden state from the previous sentence as the initial hidden state for the next sentence decoding,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latin typeface="Times New Roman" panose="02020603050405020304" pitchFamily="18" charset="0"/>
                <a:cs typeface="Times New Roman" panose="02020603050405020304" pitchFamily="18" charset="0"/>
              </a:rPr>
              <a:t>thus enabling information flow from previous sentences to subsequent sentences.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latin typeface="Times New Roman" panose="02020603050405020304" pitchFamily="18" charset="0"/>
                <a:cs typeface="Times New Roman" panose="02020603050405020304" pitchFamily="18" charset="0"/>
              </a:rPr>
              <a:t>They show slightly better results compared to their single sentence counterparts,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latin typeface="Times New Roman" panose="02020603050405020304" pitchFamily="18" charset="0"/>
                <a:cs typeface="Times New Roman" panose="02020603050405020304" pitchFamily="18" charset="0"/>
              </a:rPr>
              <a:t>we can see from the examples below, that they are talking about the same event across multiple caption sentences.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latin typeface="Times New Roman" panose="02020603050405020304" pitchFamily="18" charset="0"/>
                <a:cs typeface="Times New Roman" panose="02020603050405020304" pitchFamily="18" charset="0"/>
              </a:rPr>
              <a:t>However, </a:t>
            </a:r>
            <a:r>
              <a:rPr lang="en-US" sz="1100" b="0" i="0" u="none" strike="noStrike" cap="none">
                <a:solidFill>
                  <a:srgbClr val="000000"/>
                </a:solidFill>
                <a:effectLst/>
                <a:latin typeface="Arial"/>
                <a:ea typeface="Arial"/>
                <a:cs typeface="Arial"/>
                <a:sym typeface="Arial"/>
              </a:rPr>
              <a:t>they are still undesirable as the sentence-level recurrence is achieved at word-level, and the context history information quickly decays due to vanishing gradients.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a:solidFill>
                  <a:srgbClr val="000000"/>
                </a:solidFill>
                <a:effectLst/>
                <a:latin typeface="Arial"/>
                <a:ea typeface="Arial"/>
                <a:cs typeface="Arial"/>
                <a:sym typeface="Arial"/>
              </a:rPr>
              <a:t>[CLICK]</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a:solidFill>
                  <a:srgbClr val="000000"/>
                </a:solidFill>
                <a:effectLst/>
                <a:latin typeface="Arial"/>
                <a:cs typeface="Arial"/>
                <a:sym typeface="Arial"/>
              </a:rPr>
              <a:t>As a result, we see that this approach still has the same incoherent person mention issues that we discussed in our last example.</a:t>
            </a:r>
            <a:endParaRPr lang="en-US"/>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a:latin typeface="Times New Roman" panose="02020603050405020304" pitchFamily="18"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a:p>
        </p:txBody>
      </p:sp>
    </p:spTree>
    <p:extLst>
      <p:ext uri="{BB962C8B-B14F-4D97-AF65-F5344CB8AC3E}">
        <p14:creationId xmlns:p14="http://schemas.microsoft.com/office/powerpoint/2010/main" val="4192484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99c6eacb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99c6eacb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latin typeface="Times New Roman" panose="02020603050405020304" pitchFamily="18" charset="0"/>
                <a:cs typeface="Times New Roman" panose="02020603050405020304" pitchFamily="18" charset="0"/>
              </a:rPr>
              <a:t>To address these issues, we now introduce our approach.</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latin typeface="Times New Roman" panose="02020603050405020304" pitchFamily="18" charset="0"/>
                <a:cs typeface="Times New Roman" panose="02020603050405020304" pitchFamily="18" charset="0"/>
              </a:rPr>
              <a:t>Starting from a standard vanilla transformer captioning architecture, where the encoder and decoder are separate.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latin typeface="Times New Roman" panose="02020603050405020304" pitchFamily="18" charset="0"/>
                <a:cs typeface="Times New Roman" panose="02020603050405020304" pitchFamily="18" charset="0"/>
              </a:rPr>
              <a:t>We now make our first change to this base architecture, by sharing its encoder and decoder,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latin typeface="Times New Roman" panose="02020603050405020304" pitchFamily="18" charset="0"/>
                <a:cs typeface="Times New Roman" panose="02020603050405020304" pitchFamily="18" charset="0"/>
              </a:rPr>
              <a:t>Specifically,</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latin typeface="Times New Roman" panose="02020603050405020304" pitchFamily="18" charset="0"/>
                <a:cs typeface="Times New Roman" panose="02020603050405020304" pitchFamily="18" charset="0"/>
              </a:rPr>
              <a:t>[CLICK]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latin typeface="Times New Roman" panose="02020603050405020304" pitchFamily="18" charset="0"/>
                <a:cs typeface="Times New Roman" panose="02020603050405020304" pitchFamily="18" charset="0"/>
              </a:rPr>
              <a:t>we concatenate the video segment representation with the caption text as inputs to the transformer layers.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latin typeface="Times New Roman" panose="02020603050405020304" pitchFamily="18" charset="0"/>
                <a:cs typeface="Times New Roman" panose="02020603050405020304" pitchFamily="18" charset="0"/>
              </a:rPr>
              <a:t>These layers are used for both feature encoding and caption generation. At decoding time, we only decode the positions where the input token is from the text side.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latin typeface="Times New Roman" panose="02020603050405020304" pitchFamily="18" charset="0"/>
                <a:cs typeface="Times New Roman" panose="02020603050405020304" pitchFamily="18" charset="0"/>
              </a:rPr>
              <a:t>This unified encoder-decoder architecture has the benefit of reducing the #paramaters and thus avoid overfitting.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latin typeface="Times New Roman" panose="02020603050405020304" pitchFamily="18" charset="0"/>
                <a:cs typeface="Times New Roman" panose="02020603050405020304" pitchFamily="18" charset="0"/>
              </a:rPr>
              <a:t>Meanwhile, it also simplied the original design, making it more flexible for extension.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a:p>
        </p:txBody>
      </p:sp>
    </p:spTree>
    <p:extLst>
      <p:ext uri="{BB962C8B-B14F-4D97-AF65-F5344CB8AC3E}">
        <p14:creationId xmlns:p14="http://schemas.microsoft.com/office/powerpoint/2010/main" val="2342389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99c6eacb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99c6eacb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From the shared encoder-decoder architecture, we add a recurrent module.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[CLICK]</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where we use a memory states matrix to pass information across sentences.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We use multi-head attention to combine information from both the current video segment and the history from last memory states to generate current caption sentence.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The memory states are updated using a memory updater [CLICK</a:t>
            </a:r>
            <a:r>
              <a:rPr lang="en-US" altLang="zh-CN"/>
              <a:t>]</a:t>
            </a:r>
            <a:r>
              <a:rPr lang="en-US"/>
              <a:t>, which takes [CLICK</a:t>
            </a:r>
            <a:r>
              <a:rPr lang="en-US" altLang="zh-CN"/>
              <a:t>]</a:t>
            </a:r>
            <a:r>
              <a:rPr lang="en-US"/>
              <a:t>, </a:t>
            </a:r>
          </a:p>
        </p:txBody>
      </p:sp>
    </p:spTree>
    <p:extLst>
      <p:ext uri="{BB962C8B-B14F-4D97-AF65-F5344CB8AC3E}">
        <p14:creationId xmlns:p14="http://schemas.microsoft.com/office/powerpoint/2010/main" val="3329741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image" Target="../media/image1.png"/><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11" Type="http://schemas.openxmlformats.org/officeDocument/2006/relationships/image" Target="../media/image9.png"/><Relationship Id="rId5" Type="http://schemas.openxmlformats.org/officeDocument/2006/relationships/image" Target="../media/image3.tiff"/><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tiff"/></Relationships>
</file>

<file path=ppt/slides/_rels/slide1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35.jpg"/><Relationship Id="rId7" Type="http://schemas.openxmlformats.org/officeDocument/2006/relationships/image" Target="../media/image39.jpg"/><Relationship Id="rId12" Type="http://schemas.openxmlformats.org/officeDocument/2006/relationships/image" Target="../media/image44.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8.jpg"/><Relationship Id="rId11" Type="http://schemas.openxmlformats.org/officeDocument/2006/relationships/image" Target="../media/image43.jpg"/><Relationship Id="rId5" Type="http://schemas.openxmlformats.org/officeDocument/2006/relationships/image" Target="../media/image37.jpg"/><Relationship Id="rId10" Type="http://schemas.openxmlformats.org/officeDocument/2006/relationships/image" Target="../media/image42.jpg"/><Relationship Id="rId4" Type="http://schemas.openxmlformats.org/officeDocument/2006/relationships/image" Target="../media/image36.jpg"/><Relationship Id="rId9" Type="http://schemas.openxmlformats.org/officeDocument/2006/relationships/image" Target="../media/image41.jpg"/></Relationships>
</file>

<file path=ppt/slides/_rels/slide17.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35.jpg"/><Relationship Id="rId7" Type="http://schemas.openxmlformats.org/officeDocument/2006/relationships/image" Target="../media/image39.jpg"/><Relationship Id="rId12" Type="http://schemas.openxmlformats.org/officeDocument/2006/relationships/image" Target="../media/image44.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8.jpg"/><Relationship Id="rId11" Type="http://schemas.openxmlformats.org/officeDocument/2006/relationships/image" Target="../media/image43.jpg"/><Relationship Id="rId5" Type="http://schemas.openxmlformats.org/officeDocument/2006/relationships/image" Target="../media/image37.jpg"/><Relationship Id="rId10" Type="http://schemas.openxmlformats.org/officeDocument/2006/relationships/image" Target="../media/image42.jpg"/><Relationship Id="rId4" Type="http://schemas.openxmlformats.org/officeDocument/2006/relationships/image" Target="../media/image36.jpg"/><Relationship Id="rId9" Type="http://schemas.openxmlformats.org/officeDocument/2006/relationships/image" Target="../media/image41.jpg"/></Relationships>
</file>

<file path=ppt/slides/_rels/slide18.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35.jpg"/><Relationship Id="rId7" Type="http://schemas.openxmlformats.org/officeDocument/2006/relationships/image" Target="../media/image39.jpg"/><Relationship Id="rId12" Type="http://schemas.openxmlformats.org/officeDocument/2006/relationships/image" Target="../media/image44.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8.jpg"/><Relationship Id="rId11" Type="http://schemas.openxmlformats.org/officeDocument/2006/relationships/image" Target="../media/image43.jpg"/><Relationship Id="rId5" Type="http://schemas.openxmlformats.org/officeDocument/2006/relationships/image" Target="../media/image37.jpg"/><Relationship Id="rId10" Type="http://schemas.openxmlformats.org/officeDocument/2006/relationships/image" Target="../media/image42.jpg"/><Relationship Id="rId4" Type="http://schemas.openxmlformats.org/officeDocument/2006/relationships/image" Target="../media/image36.jpg"/><Relationship Id="rId9" Type="http://schemas.openxmlformats.org/officeDocument/2006/relationships/image" Target="../media/image41.jp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6.sv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notesSlide" Target="../notesSlides/notesSlide3.xml"/><Relationship Id="rId7" Type="http://schemas.openxmlformats.org/officeDocument/2006/relationships/image" Target="../media/image13.jp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image" Target="../media/image11.jpg"/><Relationship Id="rId10"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15.jpg"/></Relationships>
</file>

<file path=ppt/slides/_rels/slide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notesSlide" Target="../notesSlides/notesSlide4.xml"/><Relationship Id="rId7" Type="http://schemas.openxmlformats.org/officeDocument/2006/relationships/image" Target="../media/image13.jp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11.jpg"/><Relationship Id="rId10"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15.jpg"/></Relationships>
</file>

<file path=ppt/slides/_rels/slide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notesSlide" Target="../notesSlides/notesSlide5.xml"/><Relationship Id="rId7" Type="http://schemas.openxmlformats.org/officeDocument/2006/relationships/image" Target="../media/image13.jp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11.jpg"/><Relationship Id="rId10"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notesSlide" Target="../notesSlides/notesSlide6.xml"/><Relationship Id="rId7" Type="http://schemas.openxmlformats.org/officeDocument/2006/relationships/image" Target="../media/image13.jp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image" Target="../media/image11.jpg"/><Relationship Id="rId10"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15.jpg"/></Relationships>
</file>

<file path=ppt/slides/_rels/slide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notesSlide" Target="../notesSlides/notesSlide7.xml"/><Relationship Id="rId7" Type="http://schemas.openxmlformats.org/officeDocument/2006/relationships/image" Target="../media/image13.jp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11.jpg"/><Relationship Id="rId10"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18.emf"/><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notesSlide" Target="../notesSlides/notesSlide9.xml"/><Relationship Id="rId7" Type="http://schemas.openxmlformats.org/officeDocument/2006/relationships/image" Target="../media/image22.emf"/><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21.emf"/><Relationship Id="rId11" Type="http://schemas.openxmlformats.org/officeDocument/2006/relationships/image" Target="../media/image26.emf"/><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5102655" y="4707112"/>
            <a:ext cx="899125" cy="437423"/>
          </a:xfrm>
          <a:prstGeom prst="rect">
            <a:avLst/>
          </a:prstGeom>
          <a:noFill/>
          <a:ln>
            <a:noFill/>
          </a:ln>
        </p:spPr>
      </p:pic>
      <p:sp>
        <p:nvSpPr>
          <p:cNvPr id="55" name="Google Shape;55;p13"/>
          <p:cNvSpPr txBox="1">
            <a:spLocks noGrp="1"/>
          </p:cNvSpPr>
          <p:nvPr>
            <p:ph type="ctrTitle"/>
          </p:nvPr>
        </p:nvSpPr>
        <p:spPr>
          <a:xfrm>
            <a:off x="387900" y="592175"/>
            <a:ext cx="8520600" cy="849000"/>
          </a:xfrm>
          <a:prstGeom prst="rect">
            <a:avLst/>
          </a:prstGeom>
        </p:spPr>
        <p:txBody>
          <a:bodyPr spcFirstLastPara="1" wrap="square" lIns="91425" tIns="91425" rIns="91425" bIns="91425" anchor="b" anchorCtr="0">
            <a:noAutofit/>
          </a:bodyPr>
          <a:lstStyle/>
          <a:p>
            <a:pPr lvl="0"/>
            <a:r>
              <a:rPr lang="en-US" sz="2600" dirty="0">
                <a:solidFill>
                  <a:srgbClr val="4B9CD3"/>
                </a:solidFill>
              </a:rPr>
              <a:t>MART: Memory-Augmented Recurrent Transformer for Coherent Video Paragraph Captioning</a:t>
            </a:r>
            <a:endParaRPr sz="2600" dirty="0">
              <a:solidFill>
                <a:srgbClr val="4B9CD3"/>
              </a:solidFill>
            </a:endParaRPr>
          </a:p>
        </p:txBody>
      </p:sp>
      <p:sp>
        <p:nvSpPr>
          <p:cNvPr id="56" name="Google Shape;56;p13"/>
          <p:cNvSpPr txBox="1">
            <a:spLocks noGrp="1"/>
          </p:cNvSpPr>
          <p:nvPr>
            <p:ph type="subTitle" idx="1"/>
          </p:nvPr>
        </p:nvSpPr>
        <p:spPr>
          <a:xfrm>
            <a:off x="311700" y="3045368"/>
            <a:ext cx="8520600" cy="113339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dirty="0">
                <a:solidFill>
                  <a:srgbClr val="666666"/>
                </a:solidFill>
              </a:rPr>
              <a:t>Jie Lei</a:t>
            </a:r>
            <a:r>
              <a:rPr lang="en" sz="2600" baseline="30000" dirty="0">
                <a:solidFill>
                  <a:srgbClr val="666666"/>
                </a:solidFill>
              </a:rPr>
              <a:t>1</a:t>
            </a:r>
            <a:r>
              <a:rPr lang="en" sz="2600" dirty="0">
                <a:solidFill>
                  <a:srgbClr val="666666"/>
                </a:solidFill>
              </a:rPr>
              <a:t>, </a:t>
            </a:r>
            <a:r>
              <a:rPr lang="en" sz="2600" dirty="0" err="1">
                <a:solidFill>
                  <a:srgbClr val="666666"/>
                </a:solidFill>
              </a:rPr>
              <a:t>Liwei</a:t>
            </a:r>
            <a:r>
              <a:rPr lang="en" sz="2600">
                <a:solidFill>
                  <a:srgbClr val="666666"/>
                </a:solidFill>
              </a:rPr>
              <a:t> Wang</a:t>
            </a:r>
            <a:r>
              <a:rPr lang="en" sz="2600" baseline="30000">
                <a:solidFill>
                  <a:srgbClr val="666666"/>
                </a:solidFill>
              </a:rPr>
              <a:t>2</a:t>
            </a:r>
            <a:r>
              <a:rPr lang="en" sz="2600">
                <a:solidFill>
                  <a:srgbClr val="666666"/>
                </a:solidFill>
              </a:rPr>
              <a:t>, Yelong Shen</a:t>
            </a:r>
            <a:r>
              <a:rPr lang="en" sz="2600" baseline="30000">
                <a:solidFill>
                  <a:srgbClr val="666666"/>
                </a:solidFill>
              </a:rPr>
              <a:t>3</a:t>
            </a:r>
            <a:r>
              <a:rPr lang="en" sz="2600">
                <a:solidFill>
                  <a:srgbClr val="666666"/>
                </a:solidFill>
              </a:rPr>
              <a:t>, </a:t>
            </a:r>
          </a:p>
          <a:p>
            <a:pPr marL="0" lvl="0" indent="0" algn="ctr" rtl="0">
              <a:spcBef>
                <a:spcPts val="0"/>
              </a:spcBef>
              <a:spcAft>
                <a:spcPts val="0"/>
              </a:spcAft>
              <a:buNone/>
            </a:pPr>
            <a:r>
              <a:rPr lang="en" sz="2600">
                <a:solidFill>
                  <a:srgbClr val="666666"/>
                </a:solidFill>
              </a:rPr>
              <a:t>Dong Yu</a:t>
            </a:r>
            <a:r>
              <a:rPr lang="en" sz="2600" baseline="30000">
                <a:solidFill>
                  <a:srgbClr val="666666"/>
                </a:solidFill>
              </a:rPr>
              <a:t>2</a:t>
            </a:r>
            <a:r>
              <a:rPr lang="en" sz="2600">
                <a:solidFill>
                  <a:srgbClr val="666666"/>
                </a:solidFill>
              </a:rPr>
              <a:t>, Tamara L. Berg</a:t>
            </a:r>
            <a:r>
              <a:rPr lang="en" sz="2600" baseline="30000">
                <a:solidFill>
                  <a:srgbClr val="666666"/>
                </a:solidFill>
              </a:rPr>
              <a:t>1</a:t>
            </a:r>
            <a:r>
              <a:rPr lang="en" sz="2600">
                <a:solidFill>
                  <a:srgbClr val="666666"/>
                </a:solidFill>
              </a:rPr>
              <a:t>, Mohit Bansal</a:t>
            </a:r>
            <a:r>
              <a:rPr lang="en" sz="2600" baseline="30000">
                <a:solidFill>
                  <a:srgbClr val="666666"/>
                </a:solidFill>
              </a:rPr>
              <a:t>1</a:t>
            </a:r>
            <a:endParaRPr lang="en" sz="2600">
              <a:solidFill>
                <a:srgbClr val="666666"/>
              </a:solidFill>
            </a:endParaRPr>
          </a:p>
          <a:p>
            <a:pPr marL="0" indent="0"/>
            <a:r>
              <a:rPr lang="en" sz="2200" baseline="30000">
                <a:solidFill>
                  <a:srgbClr val="666666"/>
                </a:solidFill>
              </a:rPr>
              <a:t>1</a:t>
            </a:r>
            <a:r>
              <a:rPr lang="en" sz="2200">
                <a:solidFill>
                  <a:srgbClr val="666666"/>
                </a:solidFill>
              </a:rPr>
              <a:t>UNC Chapel Hill, </a:t>
            </a:r>
            <a:r>
              <a:rPr lang="en" sz="2200" baseline="30000">
                <a:solidFill>
                  <a:srgbClr val="666666"/>
                </a:solidFill>
              </a:rPr>
              <a:t>2</a:t>
            </a:r>
            <a:r>
              <a:rPr lang="en" sz="2200">
                <a:solidFill>
                  <a:srgbClr val="666666"/>
                </a:solidFill>
              </a:rPr>
              <a:t>Tencet AI Lab, </a:t>
            </a:r>
            <a:r>
              <a:rPr lang="en" sz="2200" baseline="30000">
                <a:solidFill>
                  <a:srgbClr val="666666"/>
                </a:solidFill>
              </a:rPr>
              <a:t>3</a:t>
            </a:r>
            <a:r>
              <a:rPr lang="en-US" sz="2200"/>
              <a:t>Microsoft Dynamics 365 AI </a:t>
            </a:r>
          </a:p>
        </p:txBody>
      </p:sp>
      <p:sp>
        <p:nvSpPr>
          <p:cNvPr id="57" name="Google Shape;57;p13"/>
          <p:cNvSpPr txBox="1"/>
          <p:nvPr/>
        </p:nvSpPr>
        <p:spPr>
          <a:xfrm>
            <a:off x="77813" y="4785525"/>
            <a:ext cx="1875300" cy="29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ACL 2020</a:t>
            </a:r>
            <a:endParaRPr/>
          </a:p>
        </p:txBody>
      </p:sp>
      <p:pic>
        <p:nvPicPr>
          <p:cNvPr id="3" name="Picture 2" descr="A person standing on a sidewalk&#10;&#10;Description automatically generated">
            <a:extLst>
              <a:ext uri="{FF2B5EF4-FFF2-40B4-BE49-F238E27FC236}">
                <a16:creationId xmlns:a16="http://schemas.microsoft.com/office/drawing/2014/main" id="{6537EED8-8811-3446-BC07-3CA2B5247EE1}"/>
              </a:ext>
            </a:extLst>
          </p:cNvPr>
          <p:cNvPicPr>
            <a:picLocks/>
          </p:cNvPicPr>
          <p:nvPr/>
        </p:nvPicPr>
        <p:blipFill rotWithShape="1">
          <a:blip r:embed="rId4"/>
          <a:srcRect l="30327" t="4446" r="10992" b="50000"/>
          <a:stretch/>
        </p:blipFill>
        <p:spPr>
          <a:xfrm>
            <a:off x="2346623" y="1890515"/>
            <a:ext cx="706718" cy="731520"/>
          </a:xfrm>
          <a:prstGeom prst="rect">
            <a:avLst/>
          </a:prstGeom>
        </p:spPr>
      </p:pic>
      <p:pic>
        <p:nvPicPr>
          <p:cNvPr id="7" name="Picture 6">
            <a:extLst>
              <a:ext uri="{FF2B5EF4-FFF2-40B4-BE49-F238E27FC236}">
                <a16:creationId xmlns:a16="http://schemas.microsoft.com/office/drawing/2014/main" id="{2A962252-0FBB-7D42-BE9C-A29E8CF37373}"/>
              </a:ext>
            </a:extLst>
          </p:cNvPr>
          <p:cNvPicPr>
            <a:picLocks/>
          </p:cNvPicPr>
          <p:nvPr/>
        </p:nvPicPr>
        <p:blipFill>
          <a:blip r:embed="rId5"/>
          <a:stretch>
            <a:fillRect/>
          </a:stretch>
        </p:blipFill>
        <p:spPr>
          <a:xfrm>
            <a:off x="6822172" y="1890515"/>
            <a:ext cx="720091" cy="731520"/>
          </a:xfrm>
          <a:prstGeom prst="rect">
            <a:avLst/>
          </a:prstGeom>
        </p:spPr>
      </p:pic>
      <p:pic>
        <p:nvPicPr>
          <p:cNvPr id="8" name="Picture 7">
            <a:extLst>
              <a:ext uri="{FF2B5EF4-FFF2-40B4-BE49-F238E27FC236}">
                <a16:creationId xmlns:a16="http://schemas.microsoft.com/office/drawing/2014/main" id="{2A065212-BBAE-9D46-BAD9-F7C9BD74602A}"/>
              </a:ext>
            </a:extLst>
          </p:cNvPr>
          <p:cNvPicPr>
            <a:picLocks/>
          </p:cNvPicPr>
          <p:nvPr/>
        </p:nvPicPr>
        <p:blipFill rotWithShape="1">
          <a:blip r:embed="rId6"/>
          <a:srcRect t="-1" r="639" b="11710"/>
          <a:stretch/>
        </p:blipFill>
        <p:spPr>
          <a:xfrm>
            <a:off x="5965692" y="1890515"/>
            <a:ext cx="633556" cy="731520"/>
          </a:xfrm>
          <a:prstGeom prst="rect">
            <a:avLst/>
          </a:prstGeom>
        </p:spPr>
      </p:pic>
      <p:pic>
        <p:nvPicPr>
          <p:cNvPr id="6" name="Picture 5">
            <a:extLst>
              <a:ext uri="{FF2B5EF4-FFF2-40B4-BE49-F238E27FC236}">
                <a16:creationId xmlns:a16="http://schemas.microsoft.com/office/drawing/2014/main" id="{1E2782C0-F0E4-B742-B71B-909A22ABFA17}"/>
              </a:ext>
            </a:extLst>
          </p:cNvPr>
          <p:cNvPicPr>
            <a:picLocks noChangeAspect="1"/>
          </p:cNvPicPr>
          <p:nvPr/>
        </p:nvPicPr>
        <p:blipFill>
          <a:blip r:embed="rId7"/>
          <a:stretch>
            <a:fillRect/>
          </a:stretch>
        </p:blipFill>
        <p:spPr>
          <a:xfrm>
            <a:off x="6171656" y="4707112"/>
            <a:ext cx="403104" cy="403104"/>
          </a:xfrm>
          <a:prstGeom prst="rect">
            <a:avLst/>
          </a:prstGeom>
        </p:spPr>
      </p:pic>
      <p:sp>
        <p:nvSpPr>
          <p:cNvPr id="13" name="Google Shape;57;p13">
            <a:extLst>
              <a:ext uri="{FF2B5EF4-FFF2-40B4-BE49-F238E27FC236}">
                <a16:creationId xmlns:a16="http://schemas.microsoft.com/office/drawing/2014/main" id="{BD59EA8B-BC06-394B-BA5E-4293CBEC73B5}"/>
              </a:ext>
            </a:extLst>
          </p:cNvPr>
          <p:cNvSpPr txBox="1"/>
          <p:nvPr/>
        </p:nvSpPr>
        <p:spPr>
          <a:xfrm>
            <a:off x="6564433" y="4602950"/>
            <a:ext cx="832992" cy="54370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New Roman" panose="02020603050405020304" pitchFamily="18" charset="0"/>
                <a:cs typeface="Times New Roman" panose="02020603050405020304" pitchFamily="18" charset="0"/>
              </a:rPr>
              <a:t>Tencent </a:t>
            </a:r>
          </a:p>
          <a:p>
            <a:pPr marL="0" lvl="0" indent="0" algn="l" rtl="0">
              <a:spcBef>
                <a:spcPts val="0"/>
              </a:spcBef>
              <a:spcAft>
                <a:spcPts val="0"/>
              </a:spcAft>
              <a:buNone/>
            </a:pPr>
            <a:r>
              <a:rPr lang="en">
                <a:latin typeface="Times New Roman" panose="02020603050405020304" pitchFamily="18" charset="0"/>
                <a:cs typeface="Times New Roman" panose="02020603050405020304" pitchFamily="18" charset="0"/>
              </a:rPr>
              <a:t>AI Lab</a:t>
            </a:r>
            <a:endParaRPr>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AEFC44D2-64ED-624A-9D30-E3A8A4E668B2}"/>
              </a:ext>
            </a:extLst>
          </p:cNvPr>
          <p:cNvPicPr>
            <a:picLocks noChangeAspect="1"/>
          </p:cNvPicPr>
          <p:nvPr/>
        </p:nvPicPr>
        <p:blipFill>
          <a:blip r:embed="rId8"/>
          <a:stretch>
            <a:fillRect/>
          </a:stretch>
        </p:blipFill>
        <p:spPr>
          <a:xfrm>
            <a:off x="4137679" y="1890515"/>
            <a:ext cx="731520" cy="731520"/>
          </a:xfrm>
          <a:prstGeom prst="rect">
            <a:avLst/>
          </a:prstGeom>
        </p:spPr>
      </p:pic>
      <p:pic>
        <p:nvPicPr>
          <p:cNvPr id="10" name="Picture 9">
            <a:extLst>
              <a:ext uri="{FF2B5EF4-FFF2-40B4-BE49-F238E27FC236}">
                <a16:creationId xmlns:a16="http://schemas.microsoft.com/office/drawing/2014/main" id="{3A616731-AAB9-CA44-9232-051F4474EB10}"/>
              </a:ext>
            </a:extLst>
          </p:cNvPr>
          <p:cNvPicPr>
            <a:picLocks noChangeAspect="1"/>
          </p:cNvPicPr>
          <p:nvPr/>
        </p:nvPicPr>
        <p:blipFill>
          <a:blip r:embed="rId9"/>
          <a:stretch>
            <a:fillRect/>
          </a:stretch>
        </p:blipFill>
        <p:spPr>
          <a:xfrm>
            <a:off x="5092121" y="1890515"/>
            <a:ext cx="650649" cy="731520"/>
          </a:xfrm>
          <a:prstGeom prst="rect">
            <a:avLst/>
          </a:prstGeom>
        </p:spPr>
      </p:pic>
      <p:pic>
        <p:nvPicPr>
          <p:cNvPr id="14" name="Picture 13" descr="A person wearing a helmet&#10;&#10;Description automatically generated">
            <a:extLst>
              <a:ext uri="{FF2B5EF4-FFF2-40B4-BE49-F238E27FC236}">
                <a16:creationId xmlns:a16="http://schemas.microsoft.com/office/drawing/2014/main" id="{819C71FB-429B-5D47-82F7-607CC1E3BBB6}"/>
              </a:ext>
            </a:extLst>
          </p:cNvPr>
          <p:cNvPicPr>
            <a:picLocks noChangeAspect="1"/>
          </p:cNvPicPr>
          <p:nvPr/>
        </p:nvPicPr>
        <p:blipFill>
          <a:blip r:embed="rId10"/>
          <a:stretch>
            <a:fillRect/>
          </a:stretch>
        </p:blipFill>
        <p:spPr>
          <a:xfrm>
            <a:off x="3276263" y="1890515"/>
            <a:ext cx="638494" cy="731520"/>
          </a:xfrm>
          <a:prstGeom prst="rect">
            <a:avLst/>
          </a:prstGeom>
        </p:spPr>
      </p:pic>
      <p:pic>
        <p:nvPicPr>
          <p:cNvPr id="17" name="Picture 16">
            <a:extLst>
              <a:ext uri="{FF2B5EF4-FFF2-40B4-BE49-F238E27FC236}">
                <a16:creationId xmlns:a16="http://schemas.microsoft.com/office/drawing/2014/main" id="{C86A9E48-2FC6-9F47-B759-BA84BC6453BA}"/>
              </a:ext>
            </a:extLst>
          </p:cNvPr>
          <p:cNvPicPr>
            <a:picLocks noChangeAspect="1"/>
          </p:cNvPicPr>
          <p:nvPr/>
        </p:nvPicPr>
        <p:blipFill>
          <a:blip r:embed="rId11"/>
          <a:stretch>
            <a:fillRect/>
          </a:stretch>
        </p:blipFill>
        <p:spPr>
          <a:xfrm>
            <a:off x="7347172" y="4727737"/>
            <a:ext cx="1752740" cy="375072"/>
          </a:xfrm>
          <a:prstGeom prst="rect">
            <a:avLst/>
          </a:prstGeom>
        </p:spPr>
      </p:pic>
    </p:spTree>
    <p:extLst>
      <p:ext uri="{BB962C8B-B14F-4D97-AF65-F5344CB8AC3E}">
        <p14:creationId xmlns:p14="http://schemas.microsoft.com/office/powerpoint/2010/main" val="1222831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7" name="Google Shape;57;p13"/>
          <p:cNvSpPr txBox="1"/>
          <p:nvPr/>
        </p:nvSpPr>
        <p:spPr>
          <a:xfrm>
            <a:off x="77813" y="4785525"/>
            <a:ext cx="1875300" cy="29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ACL 2020</a:t>
            </a:r>
            <a:endParaRPr/>
          </a:p>
        </p:txBody>
      </p:sp>
      <p:sp>
        <p:nvSpPr>
          <p:cNvPr id="17" name="Google Shape;57;p13">
            <a:extLst>
              <a:ext uri="{FF2B5EF4-FFF2-40B4-BE49-F238E27FC236}">
                <a16:creationId xmlns:a16="http://schemas.microsoft.com/office/drawing/2014/main" id="{B48BE18F-6C2F-B340-8865-B81D5642E7C6}"/>
              </a:ext>
            </a:extLst>
          </p:cNvPr>
          <p:cNvSpPr txBox="1"/>
          <p:nvPr/>
        </p:nvSpPr>
        <p:spPr>
          <a:xfrm>
            <a:off x="77811" y="110666"/>
            <a:ext cx="8811807" cy="46534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Times New Roman" panose="02020603050405020304" pitchFamily="18" charset="0"/>
                <a:cs typeface="Times New Roman" panose="02020603050405020304" pitchFamily="18" charset="0"/>
              </a:rPr>
              <a:t>Our approach – Memory Augmented Recurrent Transformer (MART)</a:t>
            </a:r>
            <a:endParaRPr sz="2400">
              <a:latin typeface="Times New Roman" panose="02020603050405020304" pitchFamily="18" charset="0"/>
              <a:cs typeface="Times New Roman" panose="02020603050405020304" pitchFamily="18" charset="0"/>
            </a:endParaRPr>
          </a:p>
        </p:txBody>
      </p:sp>
      <p:sp>
        <p:nvSpPr>
          <p:cNvPr id="74" name="Rectangle 73">
            <a:extLst>
              <a:ext uri="{FF2B5EF4-FFF2-40B4-BE49-F238E27FC236}">
                <a16:creationId xmlns:a16="http://schemas.microsoft.com/office/drawing/2014/main" id="{9D5F07EF-77B7-674A-A3C5-9A91BE9A01D1}"/>
              </a:ext>
            </a:extLst>
          </p:cNvPr>
          <p:cNvSpPr/>
          <p:nvPr/>
        </p:nvSpPr>
        <p:spPr>
          <a:xfrm>
            <a:off x="4888259" y="801221"/>
            <a:ext cx="3678225" cy="1384995"/>
          </a:xfrm>
          <a:prstGeom prst="rect">
            <a:avLst/>
          </a:prstGeom>
        </p:spPr>
        <p:txBody>
          <a:bodyPr wrap="square">
            <a:spAutoFit/>
          </a:bodyPr>
          <a:lstStyle/>
          <a:p>
            <a:r>
              <a:rPr lang="en" b="1">
                <a:latin typeface="Times New Roman" panose="02020603050405020304" pitchFamily="18" charset="0"/>
                <a:cs typeface="Times New Roman" panose="02020603050405020304" pitchFamily="18" charset="0"/>
              </a:rPr>
              <a:t>Memory Updater</a:t>
            </a:r>
          </a:p>
          <a:p>
            <a:pPr marL="285750" indent="-285750">
              <a:buFont typeface="Arial" panose="020B0604020202020204" pitchFamily="34" charset="0"/>
              <a:buChar char="•"/>
            </a:pPr>
            <a:r>
              <a:rPr lang="en-US">
                <a:latin typeface="Times New Roman" panose="02020603050405020304" pitchFamily="18" charset="0"/>
                <a:cs typeface="Times New Roman" panose="02020603050405020304" pitchFamily="18" charset="0"/>
              </a:rPr>
              <a:t>Takes current segment hidden states and previous memory states to update and obtain current memort states</a:t>
            </a:r>
          </a:p>
          <a:p>
            <a:pPr marL="285750" indent="-285750">
              <a:buFont typeface="Arial" panose="020B0604020202020204" pitchFamily="34" charset="0"/>
              <a:buChar char="•"/>
            </a:pPr>
            <a:r>
              <a:rPr lang="en-US">
                <a:latin typeface="Times New Roman" panose="02020603050405020304" pitchFamily="18" charset="0"/>
                <a:cs typeface="Times New Roman" panose="02020603050405020304" pitchFamily="18" charset="0"/>
              </a:rPr>
              <a:t>Internal cell states  </a:t>
            </a:r>
          </a:p>
          <a:p>
            <a:pPr marL="285750" indent="-285750">
              <a:buFont typeface="Arial" panose="020B0604020202020204" pitchFamily="34" charset="0"/>
              <a:buChar char="•"/>
            </a:pPr>
            <a:r>
              <a:rPr lang="en-US">
                <a:latin typeface="Times New Roman" panose="02020603050405020304" pitchFamily="18" charset="0"/>
                <a:cs typeface="Times New Roman" panose="02020603050405020304" pitchFamily="18" charset="0"/>
              </a:rPr>
              <a:t>Update gate</a:t>
            </a:r>
          </a:p>
        </p:txBody>
      </p:sp>
      <p:pic>
        <p:nvPicPr>
          <p:cNvPr id="3" name="Picture 2">
            <a:extLst>
              <a:ext uri="{FF2B5EF4-FFF2-40B4-BE49-F238E27FC236}">
                <a16:creationId xmlns:a16="http://schemas.microsoft.com/office/drawing/2014/main" id="{8C3479F8-5443-0649-9222-8E85728FC2FB}"/>
              </a:ext>
            </a:extLst>
          </p:cNvPr>
          <p:cNvPicPr>
            <a:picLocks noChangeAspect="1"/>
          </p:cNvPicPr>
          <p:nvPr/>
        </p:nvPicPr>
        <p:blipFill rotWithShape="1">
          <a:blip r:embed="rId3"/>
          <a:srcRect t="4373"/>
          <a:stretch/>
        </p:blipFill>
        <p:spPr>
          <a:xfrm>
            <a:off x="278812" y="738664"/>
            <a:ext cx="4293188" cy="3997884"/>
          </a:xfrm>
          <a:prstGeom prst="rect">
            <a:avLst/>
          </a:prstGeom>
        </p:spPr>
      </p:pic>
      <p:pic>
        <p:nvPicPr>
          <p:cNvPr id="4" name="Picture 3">
            <a:extLst>
              <a:ext uri="{FF2B5EF4-FFF2-40B4-BE49-F238E27FC236}">
                <a16:creationId xmlns:a16="http://schemas.microsoft.com/office/drawing/2014/main" id="{C69F2A44-900A-6B43-9C12-6066F5A588F9}"/>
              </a:ext>
            </a:extLst>
          </p:cNvPr>
          <p:cNvPicPr>
            <a:picLocks noChangeAspect="1"/>
          </p:cNvPicPr>
          <p:nvPr/>
        </p:nvPicPr>
        <p:blipFill>
          <a:blip r:embed="rId4"/>
          <a:stretch>
            <a:fillRect/>
          </a:stretch>
        </p:blipFill>
        <p:spPr>
          <a:xfrm>
            <a:off x="5346817" y="2635824"/>
            <a:ext cx="2999662" cy="1111570"/>
          </a:xfrm>
          <a:prstGeom prst="rect">
            <a:avLst/>
          </a:prstGeom>
        </p:spPr>
      </p:pic>
      <p:pic>
        <p:nvPicPr>
          <p:cNvPr id="5" name="Picture 4">
            <a:extLst>
              <a:ext uri="{FF2B5EF4-FFF2-40B4-BE49-F238E27FC236}">
                <a16:creationId xmlns:a16="http://schemas.microsoft.com/office/drawing/2014/main" id="{3E7C96F5-F854-BE4F-A385-23D2F462D936}"/>
              </a:ext>
            </a:extLst>
          </p:cNvPr>
          <p:cNvPicPr>
            <a:picLocks noChangeAspect="1"/>
          </p:cNvPicPr>
          <p:nvPr/>
        </p:nvPicPr>
        <p:blipFill>
          <a:blip r:embed="rId5"/>
          <a:stretch>
            <a:fillRect/>
          </a:stretch>
        </p:blipFill>
        <p:spPr>
          <a:xfrm>
            <a:off x="6621473" y="1720659"/>
            <a:ext cx="148046" cy="182880"/>
          </a:xfrm>
          <a:prstGeom prst="rect">
            <a:avLst/>
          </a:prstGeom>
        </p:spPr>
      </p:pic>
      <p:pic>
        <p:nvPicPr>
          <p:cNvPr id="6" name="Picture 5">
            <a:extLst>
              <a:ext uri="{FF2B5EF4-FFF2-40B4-BE49-F238E27FC236}">
                <a16:creationId xmlns:a16="http://schemas.microsoft.com/office/drawing/2014/main" id="{C0E7C918-C021-2642-AFF1-1578A3EBB47E}"/>
              </a:ext>
            </a:extLst>
          </p:cNvPr>
          <p:cNvPicPr>
            <a:picLocks noChangeAspect="1"/>
          </p:cNvPicPr>
          <p:nvPr/>
        </p:nvPicPr>
        <p:blipFill>
          <a:blip r:embed="rId6"/>
          <a:stretch>
            <a:fillRect/>
          </a:stretch>
        </p:blipFill>
        <p:spPr>
          <a:xfrm>
            <a:off x="6166413" y="1926915"/>
            <a:ext cx="143691" cy="182880"/>
          </a:xfrm>
          <a:prstGeom prst="rect">
            <a:avLst/>
          </a:prstGeom>
        </p:spPr>
      </p:pic>
      <p:sp>
        <p:nvSpPr>
          <p:cNvPr id="7" name="Rectangle 6">
            <a:extLst>
              <a:ext uri="{FF2B5EF4-FFF2-40B4-BE49-F238E27FC236}">
                <a16:creationId xmlns:a16="http://schemas.microsoft.com/office/drawing/2014/main" id="{08928DBA-EB65-D046-B0D8-8BC900375CC0}"/>
              </a:ext>
            </a:extLst>
          </p:cNvPr>
          <p:cNvSpPr/>
          <p:nvPr/>
        </p:nvSpPr>
        <p:spPr>
          <a:xfrm>
            <a:off x="1695879" y="4697557"/>
            <a:ext cx="1459054" cy="307777"/>
          </a:xfrm>
          <a:prstGeom prst="rect">
            <a:avLst/>
          </a:prstGeom>
        </p:spPr>
        <p:txBody>
          <a:bodyPr wrap="none">
            <a:spAutoFit/>
          </a:bodyPr>
          <a:lstStyle/>
          <a:p>
            <a:r>
              <a:rPr lang="en-US">
                <a:latin typeface="Times New Roman" panose="02020603050405020304" pitchFamily="18" charset="0"/>
              </a:rPr>
              <a:t>at step/sentence </a:t>
            </a:r>
            <a:r>
              <a:rPr lang="en-US" i="1">
                <a:latin typeface="Times New Roman" panose="02020603050405020304" pitchFamily="18" charset="0"/>
              </a:rPr>
              <a:t>t</a:t>
            </a:r>
            <a:r>
              <a:rPr lang="en-US">
                <a:latin typeface="Times New Roman" panose="02020603050405020304" pitchFamily="18" charset="0"/>
              </a:rPr>
              <a:t> </a:t>
            </a:r>
            <a:endParaRPr lang="en-US"/>
          </a:p>
        </p:txBody>
      </p:sp>
      <p:sp>
        <p:nvSpPr>
          <p:cNvPr id="2" name="Slide Number Placeholder 1">
            <a:extLst>
              <a:ext uri="{FF2B5EF4-FFF2-40B4-BE49-F238E27FC236}">
                <a16:creationId xmlns:a16="http://schemas.microsoft.com/office/drawing/2014/main" id="{F0DD1FE4-E3CE-9C4A-9466-395BCA15FC0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9</a:t>
            </a:fld>
            <a:endParaRPr lang="en"/>
          </a:p>
        </p:txBody>
      </p:sp>
    </p:spTree>
    <p:extLst>
      <p:ext uri="{BB962C8B-B14F-4D97-AF65-F5344CB8AC3E}">
        <p14:creationId xmlns:p14="http://schemas.microsoft.com/office/powerpoint/2010/main" val="837922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7" name="Google Shape;57;p13"/>
          <p:cNvSpPr txBox="1"/>
          <p:nvPr/>
        </p:nvSpPr>
        <p:spPr>
          <a:xfrm>
            <a:off x="77813" y="4785525"/>
            <a:ext cx="1875300" cy="29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ACL 2020</a:t>
            </a:r>
            <a:endParaRPr dirty="0"/>
          </a:p>
        </p:txBody>
      </p:sp>
      <p:sp>
        <p:nvSpPr>
          <p:cNvPr id="17" name="Google Shape;57;p13">
            <a:extLst>
              <a:ext uri="{FF2B5EF4-FFF2-40B4-BE49-F238E27FC236}">
                <a16:creationId xmlns:a16="http://schemas.microsoft.com/office/drawing/2014/main" id="{B48BE18F-6C2F-B340-8865-B81D5642E7C6}"/>
              </a:ext>
            </a:extLst>
          </p:cNvPr>
          <p:cNvSpPr txBox="1"/>
          <p:nvPr/>
        </p:nvSpPr>
        <p:spPr>
          <a:xfrm>
            <a:off x="77812" y="110666"/>
            <a:ext cx="3799794" cy="46534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Times New Roman" panose="02020603050405020304" pitchFamily="18" charset="0"/>
                <a:cs typeface="Times New Roman" panose="02020603050405020304" pitchFamily="18" charset="0"/>
              </a:rPr>
              <a:t>Data and Evaluation Metrics</a:t>
            </a:r>
            <a:endParaRPr sz="2400" dirty="0">
              <a:latin typeface="Times New Roman" panose="02020603050405020304" pitchFamily="18" charset="0"/>
              <a:cs typeface="Times New Roman" panose="02020603050405020304" pitchFamily="18" charset="0"/>
            </a:endParaRPr>
          </a:p>
        </p:txBody>
      </p:sp>
      <p:sp>
        <p:nvSpPr>
          <p:cNvPr id="70" name="Rectangle 69">
            <a:extLst>
              <a:ext uri="{FF2B5EF4-FFF2-40B4-BE49-F238E27FC236}">
                <a16:creationId xmlns:a16="http://schemas.microsoft.com/office/drawing/2014/main" id="{D84F00F7-4CAB-2842-89F5-7099CCB1DAF9}"/>
              </a:ext>
            </a:extLst>
          </p:cNvPr>
          <p:cNvSpPr/>
          <p:nvPr/>
        </p:nvSpPr>
        <p:spPr>
          <a:xfrm>
            <a:off x="611476" y="849347"/>
            <a:ext cx="7824380" cy="2677656"/>
          </a:xfrm>
          <a:prstGeom prst="rect">
            <a:avLst/>
          </a:prstGeom>
        </p:spPr>
        <p:txBody>
          <a:bodyPr wrap="square">
            <a:spAutoFit/>
          </a:bodyPr>
          <a:lstStyle/>
          <a:p>
            <a:r>
              <a:rPr lang="en" b="1" dirty="0">
                <a:latin typeface="Times New Roman" panose="02020603050405020304" pitchFamily="18" charset="0"/>
                <a:cs typeface="Times New Roman" panose="02020603050405020304" pitchFamily="18" charset="0"/>
              </a:rPr>
              <a:t>Datasets:</a:t>
            </a:r>
          </a:p>
          <a:p>
            <a:pPr marL="285750" lvl="3" indent="-285750">
              <a:buFont typeface="Arial" panose="020B0604020202020204" pitchFamily="34" charset="0"/>
              <a:buChar char="•"/>
            </a:pPr>
            <a:r>
              <a:rPr lang="en-US">
                <a:latin typeface="Times New Roman" panose="02020603050405020304" pitchFamily="18" charset="0"/>
                <a:cs typeface="Times New Roman" panose="02020603050405020304" pitchFamily="18" charset="0"/>
              </a:rPr>
              <a:t>ActivityNet Captions	</a:t>
            </a:r>
          </a:p>
          <a:p>
            <a:pPr marL="285750" lvl="3" indent="-285750">
              <a:buFont typeface="Arial" panose="020B0604020202020204" pitchFamily="34" charset="0"/>
              <a:buChar char="•"/>
            </a:pPr>
            <a:r>
              <a:rPr lang="en-US">
                <a:latin typeface="Times New Roman" panose="02020603050405020304" pitchFamily="18" charset="0"/>
                <a:cs typeface="Times New Roman" panose="02020603050405020304" pitchFamily="18" charset="0"/>
              </a:rPr>
              <a:t>YouCookII</a:t>
            </a:r>
          </a:p>
          <a:p>
            <a:pPr marL="285750" lvl="1" indent="-285750">
              <a:buFont typeface="Arial" panose="020B0604020202020204" pitchFamily="34" charset="0"/>
              <a:buChar char="•"/>
            </a:pPr>
            <a:endParaRPr lang="en-US">
              <a:latin typeface="Times New Roman" panose="02020603050405020304" pitchFamily="18" charset="0"/>
              <a:cs typeface="Times New Roman" panose="02020603050405020304" pitchFamily="18" charset="0"/>
            </a:endParaRPr>
          </a:p>
          <a:p>
            <a:pPr lvl="1"/>
            <a:r>
              <a:rPr lang="en-US" b="1">
                <a:latin typeface="Times New Roman" panose="02020603050405020304" pitchFamily="18" charset="0"/>
                <a:cs typeface="Times New Roman" panose="02020603050405020304" pitchFamily="18" charset="0"/>
              </a:rPr>
              <a:t>Features</a:t>
            </a:r>
            <a:r>
              <a:rPr lang="en-US">
                <a:latin typeface="Times New Roman" panose="02020603050405020304" pitchFamily="18" charset="0"/>
                <a:cs typeface="Times New Roman" panose="02020603050405020304" pitchFamily="18" charset="0"/>
              </a:rPr>
              <a:t>:</a:t>
            </a:r>
          </a:p>
          <a:p>
            <a:pPr marL="285750" lvl="1" indent="-285750">
              <a:buFont typeface="Arial" panose="020B0604020202020204" pitchFamily="34" charset="0"/>
              <a:buChar char="•"/>
            </a:pPr>
            <a:r>
              <a:rPr lang="en-US">
                <a:latin typeface="Times New Roman" panose="02020603050405020304" pitchFamily="18" charset="0"/>
                <a:cs typeface="Times New Roman" panose="02020603050405020304" pitchFamily="18" charset="0"/>
              </a:rPr>
              <a:t>Appearance: 2048D RGB ImageNet image recognition feature from ResNet-200</a:t>
            </a:r>
          </a:p>
          <a:p>
            <a:pPr marL="285750" lvl="1" indent="-285750">
              <a:buFont typeface="Arial" panose="020B0604020202020204" pitchFamily="34" charset="0"/>
              <a:buChar char="•"/>
            </a:pPr>
            <a:r>
              <a:rPr lang="en-US">
                <a:latin typeface="Times New Roman" panose="02020603050405020304" pitchFamily="18" charset="0"/>
                <a:cs typeface="Times New Roman" panose="02020603050405020304" pitchFamily="18" charset="0"/>
              </a:rPr>
              <a:t>Motion: 1024D ActivityNet action recognition feature from BN-Inception. </a:t>
            </a:r>
          </a:p>
          <a:p>
            <a:pPr marL="285750" lvl="1" indent="-285750">
              <a:buFont typeface="Arial" panose="020B0604020202020204" pitchFamily="34" charset="0"/>
              <a:buChar char="•"/>
            </a:pPr>
            <a:r>
              <a:rPr lang="en-US">
                <a:latin typeface="Times New Roman" panose="02020603050405020304" pitchFamily="18" charset="0"/>
                <a:cs typeface="Times New Roman" panose="02020603050405020304" pitchFamily="18" charset="0"/>
              </a:rPr>
              <a:t>Extracted at 2FPS, and are then normalized and concatenated.</a:t>
            </a:r>
          </a:p>
          <a:p>
            <a:pPr lvl="1"/>
            <a:endParaRPr lang="en-US">
              <a:latin typeface="Times New Roman" panose="02020603050405020304" pitchFamily="18" charset="0"/>
              <a:cs typeface="Times New Roman" panose="02020603050405020304" pitchFamily="18" charset="0"/>
            </a:endParaRPr>
          </a:p>
          <a:p>
            <a:pPr lvl="1"/>
            <a:r>
              <a:rPr lang="en-US" b="1">
                <a:latin typeface="Times New Roman" panose="02020603050405020304" pitchFamily="18" charset="0"/>
                <a:cs typeface="Times New Roman" panose="02020603050405020304" pitchFamily="18" charset="0"/>
              </a:rPr>
              <a:t>Metrics</a:t>
            </a:r>
            <a:r>
              <a:rPr lang="en-US">
                <a:latin typeface="Times New Roman" panose="02020603050405020304" pitchFamily="18" charset="0"/>
                <a:cs typeface="Times New Roman" panose="02020603050405020304" pitchFamily="18" charset="0"/>
              </a:rPr>
              <a:t>:</a:t>
            </a:r>
          </a:p>
          <a:p>
            <a:pPr marL="285750" lvl="1" indent="-285750">
              <a:buFont typeface="Arial" panose="020B0604020202020204" pitchFamily="34" charset="0"/>
              <a:buChar char="•"/>
            </a:pPr>
            <a:r>
              <a:rPr lang="en-US">
                <a:latin typeface="Times New Roman" panose="02020603050405020304" pitchFamily="18" charset="0"/>
                <a:cs typeface="Times New Roman" panose="02020603050405020304" pitchFamily="18" charset="0"/>
              </a:rPr>
              <a:t>Standard metrics: BLEU@4 (B@4), METEOR (M), CIDEr-D (C)</a:t>
            </a:r>
          </a:p>
          <a:p>
            <a:pPr marL="285750" lvl="1" indent="-285750">
              <a:buFont typeface="Arial" panose="020B0604020202020204" pitchFamily="34" charset="0"/>
              <a:buChar char="•"/>
            </a:pPr>
            <a:r>
              <a:rPr lang="en-US">
                <a:latin typeface="Times New Roman" panose="02020603050405020304" pitchFamily="18" charset="0"/>
                <a:cs typeface="Times New Roman" panose="02020603050405020304" pitchFamily="18" charset="0"/>
              </a:rPr>
              <a:t>Repetition: R@4, degree of N-gram (N=4) repetition in a paragraph</a:t>
            </a:r>
          </a:p>
        </p:txBody>
      </p:sp>
      <p:sp>
        <p:nvSpPr>
          <p:cNvPr id="2" name="Slide Number Placeholder 1">
            <a:extLst>
              <a:ext uri="{FF2B5EF4-FFF2-40B4-BE49-F238E27FC236}">
                <a16:creationId xmlns:a16="http://schemas.microsoft.com/office/drawing/2014/main" id="{82853A16-B20F-2B4A-9F62-9706DB3E2F6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10</a:t>
            </a:fld>
            <a:endParaRPr lang="en"/>
          </a:p>
        </p:txBody>
      </p:sp>
    </p:spTree>
    <p:extLst>
      <p:ext uri="{BB962C8B-B14F-4D97-AF65-F5344CB8AC3E}">
        <p14:creationId xmlns:p14="http://schemas.microsoft.com/office/powerpoint/2010/main" val="3936998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7" name="Google Shape;57;p13"/>
          <p:cNvSpPr txBox="1"/>
          <p:nvPr/>
        </p:nvSpPr>
        <p:spPr>
          <a:xfrm>
            <a:off x="77813" y="4785525"/>
            <a:ext cx="1875300" cy="29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ACL 2020</a:t>
            </a:r>
            <a:endParaRPr dirty="0"/>
          </a:p>
        </p:txBody>
      </p:sp>
      <p:sp>
        <p:nvSpPr>
          <p:cNvPr id="17" name="Google Shape;57;p13">
            <a:extLst>
              <a:ext uri="{FF2B5EF4-FFF2-40B4-BE49-F238E27FC236}">
                <a16:creationId xmlns:a16="http://schemas.microsoft.com/office/drawing/2014/main" id="{B48BE18F-6C2F-B340-8865-B81D5642E7C6}"/>
              </a:ext>
            </a:extLst>
          </p:cNvPr>
          <p:cNvSpPr txBox="1"/>
          <p:nvPr/>
        </p:nvSpPr>
        <p:spPr>
          <a:xfrm>
            <a:off x="77812" y="110666"/>
            <a:ext cx="3799794" cy="46534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Times New Roman" panose="02020603050405020304" pitchFamily="18" charset="0"/>
                <a:cs typeface="Times New Roman" panose="02020603050405020304" pitchFamily="18" charset="0"/>
              </a:rPr>
              <a:t>Results</a:t>
            </a:r>
            <a:endParaRPr sz="24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58CA211B-8153-EF43-881C-8E10D7FE5EF2}"/>
              </a:ext>
            </a:extLst>
          </p:cNvPr>
          <p:cNvPicPr>
            <a:picLocks noChangeAspect="1"/>
          </p:cNvPicPr>
          <p:nvPr/>
        </p:nvPicPr>
        <p:blipFill>
          <a:blip r:embed="rId4"/>
          <a:stretch>
            <a:fillRect/>
          </a:stretch>
        </p:blipFill>
        <p:spPr>
          <a:xfrm>
            <a:off x="752072" y="1552512"/>
            <a:ext cx="7170638" cy="1789498"/>
          </a:xfrm>
          <a:prstGeom prst="rect">
            <a:avLst/>
          </a:prstGeom>
        </p:spPr>
      </p:pic>
      <p:sp>
        <p:nvSpPr>
          <p:cNvPr id="3" name="Rounded Rectangle 2">
            <a:extLst>
              <a:ext uri="{FF2B5EF4-FFF2-40B4-BE49-F238E27FC236}">
                <a16:creationId xmlns:a16="http://schemas.microsoft.com/office/drawing/2014/main" id="{B4743CBD-27CF-9D48-A083-517B09E4D665}"/>
              </a:ext>
            </a:extLst>
          </p:cNvPr>
          <p:cNvSpPr/>
          <p:nvPr/>
        </p:nvSpPr>
        <p:spPr>
          <a:xfrm>
            <a:off x="3083899" y="1937749"/>
            <a:ext cx="1626253" cy="1051391"/>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a:extLst>
              <a:ext uri="{FF2B5EF4-FFF2-40B4-BE49-F238E27FC236}">
                <a16:creationId xmlns:a16="http://schemas.microsoft.com/office/drawing/2014/main" id="{39613131-7927-6044-9A99-868D2C6DE3DB}"/>
              </a:ext>
            </a:extLst>
          </p:cNvPr>
          <p:cNvSpPr/>
          <p:nvPr/>
        </p:nvSpPr>
        <p:spPr>
          <a:xfrm>
            <a:off x="5416725" y="1937749"/>
            <a:ext cx="1626253" cy="1051391"/>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a:extLst>
              <a:ext uri="{FF2B5EF4-FFF2-40B4-BE49-F238E27FC236}">
                <a16:creationId xmlns:a16="http://schemas.microsoft.com/office/drawing/2014/main" id="{16FD5A12-BA43-4849-AFC6-45E3AEB73E66}"/>
              </a:ext>
            </a:extLst>
          </p:cNvPr>
          <p:cNvSpPr/>
          <p:nvPr/>
        </p:nvSpPr>
        <p:spPr>
          <a:xfrm>
            <a:off x="4765029" y="1935183"/>
            <a:ext cx="588727" cy="1051391"/>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a:extLst>
              <a:ext uri="{FF2B5EF4-FFF2-40B4-BE49-F238E27FC236}">
                <a16:creationId xmlns:a16="http://schemas.microsoft.com/office/drawing/2014/main" id="{06F51639-791E-7846-B0EB-D87551AED64A}"/>
              </a:ext>
            </a:extLst>
          </p:cNvPr>
          <p:cNvSpPr/>
          <p:nvPr/>
        </p:nvSpPr>
        <p:spPr>
          <a:xfrm>
            <a:off x="7168915" y="1937749"/>
            <a:ext cx="588727" cy="1051391"/>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3E3A8373-C4A0-9E4C-9F9C-6762EDEAE4B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11</a:t>
            </a:fld>
            <a:endParaRPr lang="en" dirty="0"/>
          </a:p>
        </p:txBody>
      </p:sp>
    </p:spTree>
    <p:custDataLst>
      <p:tags r:id="rId1"/>
    </p:custDataLst>
    <p:extLst>
      <p:ext uri="{BB962C8B-B14F-4D97-AF65-F5344CB8AC3E}">
        <p14:creationId xmlns:p14="http://schemas.microsoft.com/office/powerpoint/2010/main" val="109068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9" presetClass="exit" presetSubtype="0" fill="hold" grpId="1" nodeType="withEffect">
                                  <p:stCondLst>
                                    <p:cond delay="0"/>
                                  </p:stCondLst>
                                  <p:childTnLst>
                                    <p:animEffect transition="out" filter="dissolv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9" presetClass="exit" presetSubtype="0" fill="hold" grpId="1" nodeType="withEffect">
                                  <p:stCondLst>
                                    <p:cond delay="0"/>
                                  </p:stCondLst>
                                  <p:childTnLst>
                                    <p:animEffect transition="out" filter="dissolv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9" grpId="0" animBg="1"/>
      <p:bldP spid="9" grpId="1"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7" name="Google Shape;57;p13"/>
          <p:cNvSpPr txBox="1"/>
          <p:nvPr/>
        </p:nvSpPr>
        <p:spPr>
          <a:xfrm>
            <a:off x="77813" y="4785525"/>
            <a:ext cx="1875300" cy="29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ACL 2020</a:t>
            </a:r>
            <a:endParaRPr/>
          </a:p>
        </p:txBody>
      </p:sp>
      <p:sp>
        <p:nvSpPr>
          <p:cNvPr id="17" name="Google Shape;57;p13">
            <a:extLst>
              <a:ext uri="{FF2B5EF4-FFF2-40B4-BE49-F238E27FC236}">
                <a16:creationId xmlns:a16="http://schemas.microsoft.com/office/drawing/2014/main" id="{B48BE18F-6C2F-B340-8865-B81D5642E7C6}"/>
              </a:ext>
            </a:extLst>
          </p:cNvPr>
          <p:cNvSpPr txBox="1"/>
          <p:nvPr/>
        </p:nvSpPr>
        <p:spPr>
          <a:xfrm>
            <a:off x="77812" y="110666"/>
            <a:ext cx="3799794" cy="46534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Times New Roman" panose="02020603050405020304" pitchFamily="18" charset="0"/>
                <a:cs typeface="Times New Roman" panose="02020603050405020304" pitchFamily="18" charset="0"/>
              </a:rPr>
              <a:t>Results</a:t>
            </a:r>
            <a:endParaRPr sz="240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224457E-2CD0-0946-BC46-9CF073A54E18}"/>
              </a:ext>
            </a:extLst>
          </p:cNvPr>
          <p:cNvPicPr>
            <a:picLocks noChangeAspect="1"/>
          </p:cNvPicPr>
          <p:nvPr/>
        </p:nvPicPr>
        <p:blipFill>
          <a:blip r:embed="rId4"/>
          <a:stretch>
            <a:fillRect/>
          </a:stretch>
        </p:blipFill>
        <p:spPr>
          <a:xfrm>
            <a:off x="2297980" y="990026"/>
            <a:ext cx="4392318" cy="2870883"/>
          </a:xfrm>
          <a:prstGeom prst="rect">
            <a:avLst/>
          </a:prstGeom>
        </p:spPr>
      </p:pic>
      <p:sp>
        <p:nvSpPr>
          <p:cNvPr id="12" name="Rounded Rectangle 11">
            <a:extLst>
              <a:ext uri="{FF2B5EF4-FFF2-40B4-BE49-F238E27FC236}">
                <a16:creationId xmlns:a16="http://schemas.microsoft.com/office/drawing/2014/main" id="{294CC283-5905-7F4D-90D6-C05649B7A034}"/>
              </a:ext>
            </a:extLst>
          </p:cNvPr>
          <p:cNvSpPr/>
          <p:nvPr/>
        </p:nvSpPr>
        <p:spPr>
          <a:xfrm>
            <a:off x="5602069" y="1069304"/>
            <a:ext cx="996019" cy="2475379"/>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3DB8B94D-81F3-DC47-8EB2-2B06CB457C93}"/>
              </a:ext>
            </a:extLst>
          </p:cNvPr>
          <p:cNvCxnSpPr>
            <a:cxnSpLocks/>
          </p:cNvCxnSpPr>
          <p:nvPr/>
        </p:nvCxnSpPr>
        <p:spPr>
          <a:xfrm>
            <a:off x="6195286" y="2571750"/>
            <a:ext cx="40280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6EB9B26-3454-6C49-B100-5FDC70C4B2CF}"/>
              </a:ext>
            </a:extLst>
          </p:cNvPr>
          <p:cNvCxnSpPr>
            <a:cxnSpLocks/>
          </p:cNvCxnSpPr>
          <p:nvPr/>
        </p:nvCxnSpPr>
        <p:spPr>
          <a:xfrm>
            <a:off x="6142984" y="3488039"/>
            <a:ext cx="40280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D3BD65C-4D27-6D41-970A-A27079215CFA}"/>
              </a:ext>
            </a:extLst>
          </p:cNvPr>
          <p:cNvSpPr/>
          <p:nvPr/>
        </p:nvSpPr>
        <p:spPr>
          <a:xfrm>
            <a:off x="2297980" y="3949108"/>
            <a:ext cx="4548040" cy="307777"/>
          </a:xfrm>
          <a:prstGeom prst="rect">
            <a:avLst/>
          </a:prstGeom>
        </p:spPr>
        <p:txBody>
          <a:bodyPr wrap="none">
            <a:spAutoFit/>
          </a:bodyPr>
          <a:lstStyle/>
          <a:p>
            <a:r>
              <a:rPr lang="en-US">
                <a:latin typeface="Times New Roman" panose="02020603050405020304" pitchFamily="18" charset="0"/>
                <a:cs typeface="Times New Roman" panose="02020603050405020304" pitchFamily="18" charset="0"/>
              </a:rPr>
              <a:t>Comparison with state-of-the-art on ActivityNet </a:t>
            </a:r>
            <a:r>
              <a:rPr lang="en-US" i="1">
                <a:latin typeface="Times New Roman" panose="02020603050405020304" pitchFamily="18" charset="0"/>
                <a:cs typeface="Times New Roman" panose="02020603050405020304" pitchFamily="18" charset="0"/>
              </a:rPr>
              <a:t>ae-val </a:t>
            </a:r>
            <a:r>
              <a:rPr lang="en-US">
                <a:latin typeface="Times New Roman" panose="02020603050405020304" pitchFamily="18" charset="0"/>
                <a:cs typeface="Times New Roman" panose="02020603050405020304" pitchFamily="18" charset="0"/>
              </a:rPr>
              <a:t>split.</a:t>
            </a:r>
            <a:endParaRPr lang="en-US"/>
          </a:p>
        </p:txBody>
      </p:sp>
      <p:sp>
        <p:nvSpPr>
          <p:cNvPr id="2" name="Slide Number Placeholder 1">
            <a:extLst>
              <a:ext uri="{FF2B5EF4-FFF2-40B4-BE49-F238E27FC236}">
                <a16:creationId xmlns:a16="http://schemas.microsoft.com/office/drawing/2014/main" id="{EABE70D7-F1D2-424E-AE81-D849514B56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12</a:t>
            </a:fld>
            <a:endParaRPr lang="en"/>
          </a:p>
        </p:txBody>
      </p:sp>
    </p:spTree>
    <p:custDataLst>
      <p:tags r:id="rId1"/>
    </p:custDataLst>
    <p:extLst>
      <p:ext uri="{BB962C8B-B14F-4D97-AF65-F5344CB8AC3E}">
        <p14:creationId xmlns:p14="http://schemas.microsoft.com/office/powerpoint/2010/main" val="382719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7" name="Google Shape;57;p13"/>
          <p:cNvSpPr txBox="1"/>
          <p:nvPr/>
        </p:nvSpPr>
        <p:spPr>
          <a:xfrm>
            <a:off x="77813" y="4785525"/>
            <a:ext cx="1875300" cy="29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ACL 2020</a:t>
            </a:r>
            <a:endParaRPr/>
          </a:p>
        </p:txBody>
      </p:sp>
      <p:sp>
        <p:nvSpPr>
          <p:cNvPr id="17" name="Google Shape;57;p13">
            <a:extLst>
              <a:ext uri="{FF2B5EF4-FFF2-40B4-BE49-F238E27FC236}">
                <a16:creationId xmlns:a16="http://schemas.microsoft.com/office/drawing/2014/main" id="{B48BE18F-6C2F-B340-8865-B81D5642E7C6}"/>
              </a:ext>
            </a:extLst>
          </p:cNvPr>
          <p:cNvSpPr txBox="1"/>
          <p:nvPr/>
        </p:nvSpPr>
        <p:spPr>
          <a:xfrm>
            <a:off x="77812" y="110666"/>
            <a:ext cx="3799794" cy="46534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Times New Roman" panose="02020603050405020304" pitchFamily="18" charset="0"/>
                <a:cs typeface="Times New Roman" panose="02020603050405020304" pitchFamily="18" charset="0"/>
              </a:rPr>
              <a:t>Results</a:t>
            </a:r>
            <a:endParaRPr sz="240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B5C104F8-5B74-F544-9C3F-FAE91535549A}"/>
              </a:ext>
            </a:extLst>
          </p:cNvPr>
          <p:cNvPicPr>
            <a:picLocks noChangeAspect="1"/>
          </p:cNvPicPr>
          <p:nvPr/>
        </p:nvPicPr>
        <p:blipFill>
          <a:blip r:embed="rId4"/>
          <a:stretch>
            <a:fillRect/>
          </a:stretch>
        </p:blipFill>
        <p:spPr>
          <a:xfrm>
            <a:off x="2111776" y="1241472"/>
            <a:ext cx="4734086" cy="2512903"/>
          </a:xfrm>
          <a:prstGeom prst="rect">
            <a:avLst/>
          </a:prstGeom>
        </p:spPr>
      </p:pic>
      <p:sp>
        <p:nvSpPr>
          <p:cNvPr id="10" name="Rectangle 9">
            <a:extLst>
              <a:ext uri="{FF2B5EF4-FFF2-40B4-BE49-F238E27FC236}">
                <a16:creationId xmlns:a16="http://schemas.microsoft.com/office/drawing/2014/main" id="{2E01AEF9-DDA5-B14C-A286-211C389FC5F3}"/>
              </a:ext>
            </a:extLst>
          </p:cNvPr>
          <p:cNvSpPr/>
          <p:nvPr/>
        </p:nvSpPr>
        <p:spPr>
          <a:xfrm>
            <a:off x="2834359" y="3870523"/>
            <a:ext cx="3337773" cy="307777"/>
          </a:xfrm>
          <a:prstGeom prst="rect">
            <a:avLst/>
          </a:prstGeom>
        </p:spPr>
        <p:txBody>
          <a:bodyPr wrap="none">
            <a:spAutoFit/>
          </a:bodyPr>
          <a:lstStyle/>
          <a:p>
            <a:r>
              <a:rPr lang="en-US">
                <a:latin typeface="Times New Roman" panose="02020603050405020304" pitchFamily="18" charset="0"/>
                <a:cs typeface="Times New Roman" panose="02020603050405020304" pitchFamily="18" charset="0"/>
              </a:rPr>
              <a:t>Ablation study on ActivityNet </a:t>
            </a:r>
            <a:r>
              <a:rPr lang="en-US" i="1">
                <a:latin typeface="Times New Roman" panose="02020603050405020304" pitchFamily="18" charset="0"/>
                <a:cs typeface="Times New Roman" panose="02020603050405020304" pitchFamily="18" charset="0"/>
              </a:rPr>
              <a:t>ae-val </a:t>
            </a:r>
            <a:r>
              <a:rPr lang="en-US">
                <a:latin typeface="Times New Roman" panose="02020603050405020304" pitchFamily="18" charset="0"/>
                <a:cs typeface="Times New Roman" panose="02020603050405020304" pitchFamily="18" charset="0"/>
              </a:rPr>
              <a:t>split.</a:t>
            </a:r>
            <a:endParaRPr lang="en-US"/>
          </a:p>
        </p:txBody>
      </p:sp>
      <p:sp>
        <p:nvSpPr>
          <p:cNvPr id="11" name="Rounded Rectangle 10">
            <a:extLst>
              <a:ext uri="{FF2B5EF4-FFF2-40B4-BE49-F238E27FC236}">
                <a16:creationId xmlns:a16="http://schemas.microsoft.com/office/drawing/2014/main" id="{63DCAF8C-1601-324E-BAD1-DDEBEC66D7CA}"/>
              </a:ext>
            </a:extLst>
          </p:cNvPr>
          <p:cNvSpPr/>
          <p:nvPr/>
        </p:nvSpPr>
        <p:spPr>
          <a:xfrm>
            <a:off x="2136052" y="3042970"/>
            <a:ext cx="4734086" cy="631796"/>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1BBD272C-8F29-E24C-98B8-0B9ABA5806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13</a:t>
            </a:fld>
            <a:endParaRPr lang="en"/>
          </a:p>
        </p:txBody>
      </p:sp>
    </p:spTree>
    <p:custDataLst>
      <p:tags r:id="rId1"/>
    </p:custDataLst>
    <p:extLst>
      <p:ext uri="{BB962C8B-B14F-4D97-AF65-F5344CB8AC3E}">
        <p14:creationId xmlns:p14="http://schemas.microsoft.com/office/powerpoint/2010/main" val="26350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7" name="Google Shape;57;p13"/>
          <p:cNvSpPr txBox="1"/>
          <p:nvPr/>
        </p:nvSpPr>
        <p:spPr>
          <a:xfrm>
            <a:off x="77813" y="4785525"/>
            <a:ext cx="1875300" cy="29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ACL 2020</a:t>
            </a:r>
            <a:endParaRPr/>
          </a:p>
        </p:txBody>
      </p:sp>
      <p:sp>
        <p:nvSpPr>
          <p:cNvPr id="17" name="Google Shape;57;p13">
            <a:extLst>
              <a:ext uri="{FF2B5EF4-FFF2-40B4-BE49-F238E27FC236}">
                <a16:creationId xmlns:a16="http://schemas.microsoft.com/office/drawing/2014/main" id="{B48BE18F-6C2F-B340-8865-B81D5642E7C6}"/>
              </a:ext>
            </a:extLst>
          </p:cNvPr>
          <p:cNvSpPr txBox="1"/>
          <p:nvPr/>
        </p:nvSpPr>
        <p:spPr>
          <a:xfrm>
            <a:off x="77812" y="110666"/>
            <a:ext cx="3799794" cy="46534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Times New Roman" panose="02020603050405020304" pitchFamily="18" charset="0"/>
                <a:cs typeface="Times New Roman" panose="02020603050405020304" pitchFamily="18" charset="0"/>
              </a:rPr>
              <a:t>Human Evaluation</a:t>
            </a:r>
            <a:endParaRPr sz="240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7AF0E728-EAAC-6E46-B2CA-4F5F80516934}"/>
              </a:ext>
            </a:extLst>
          </p:cNvPr>
          <p:cNvSpPr/>
          <p:nvPr/>
        </p:nvSpPr>
        <p:spPr>
          <a:xfrm>
            <a:off x="522099" y="828722"/>
            <a:ext cx="7824380" cy="1600438"/>
          </a:xfrm>
          <a:prstGeom prst="rect">
            <a:avLst/>
          </a:prstGeom>
        </p:spPr>
        <p:txBody>
          <a:bodyPr wrap="square">
            <a:spAutoFit/>
          </a:bodyPr>
          <a:lstStyle/>
          <a:p>
            <a:pPr marL="285750" lvl="3" indent="-285750">
              <a:buFont typeface="Arial" panose="020B0604020202020204" pitchFamily="34" charset="0"/>
              <a:buChar char="•"/>
            </a:pPr>
            <a:r>
              <a:rPr lang="en-US" b="1">
                <a:latin typeface="Times New Roman" panose="02020603050405020304" pitchFamily="18" charset="0"/>
                <a:cs typeface="Times New Roman" panose="02020603050405020304" pitchFamily="18" charset="0"/>
              </a:rPr>
              <a:t>Relevance</a:t>
            </a:r>
            <a:r>
              <a:rPr lang="en-US">
                <a:latin typeface="Times New Roman" panose="02020603050405020304" pitchFamily="18" charset="0"/>
                <a:cs typeface="Times New Roman" panose="02020603050405020304" pitchFamily="18" charset="0"/>
              </a:rPr>
              <a:t>: how related is a generated paragraph caption to the content of the given video. 	</a:t>
            </a:r>
          </a:p>
          <a:p>
            <a:pPr marL="285750" lvl="3" indent="-285750">
              <a:buFont typeface="Arial" panose="020B0604020202020204" pitchFamily="34" charset="0"/>
              <a:buChar char="•"/>
            </a:pPr>
            <a:r>
              <a:rPr lang="en-US" b="1">
                <a:latin typeface="Times New Roman" panose="02020603050405020304" pitchFamily="18" charset="0"/>
                <a:cs typeface="Times New Roman" panose="02020603050405020304" pitchFamily="18" charset="0"/>
              </a:rPr>
              <a:t>Coherence</a:t>
            </a:r>
            <a:r>
              <a:rPr lang="en-US">
                <a:latin typeface="Times New Roman" panose="02020603050405020304" pitchFamily="18" charset="0"/>
                <a:cs typeface="Times New Roman" panose="02020603050405020304" pitchFamily="18" charset="0"/>
              </a:rPr>
              <a:t>: whether a generated paragraph caption reads fluently and is linguistically coherent over its multiple sentences. </a:t>
            </a:r>
          </a:p>
          <a:p>
            <a:pPr marL="285750" lvl="3" indent="-285750">
              <a:buFont typeface="Arial" panose="020B0604020202020204" pitchFamily="34" charset="0"/>
              <a:buChar char="•"/>
            </a:pPr>
            <a:endParaRPr lang="en-US">
              <a:latin typeface="Times New Roman" panose="02020603050405020304" pitchFamily="18" charset="0"/>
              <a:cs typeface="Times New Roman" panose="02020603050405020304" pitchFamily="18" charset="0"/>
            </a:endParaRPr>
          </a:p>
          <a:p>
            <a:pPr marL="285750" lvl="3" indent="-285750">
              <a:buFont typeface="Arial" panose="020B0604020202020204" pitchFamily="34" charset="0"/>
              <a:buChar char="•"/>
            </a:pPr>
            <a:r>
              <a:rPr lang="en-US">
                <a:latin typeface="Times New Roman" panose="02020603050405020304" pitchFamily="18" charset="0"/>
                <a:cs typeface="Times New Roman" panose="02020603050405020304" pitchFamily="18" charset="0"/>
              </a:rPr>
              <a:t>We sampled 200 generated paragraphs for the compared methods. We compare two methods at a time. The models are anonymized, and the predictions are shuffled. </a:t>
            </a:r>
          </a:p>
          <a:p>
            <a:pPr marL="285750" lvl="3" indent="-285750">
              <a:buFont typeface="Arial" panose="020B0604020202020204" pitchFamily="34" charset="0"/>
              <a:buChar char="•"/>
            </a:pPr>
            <a:endParaRPr lang="en-US">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98DA1AEB-FCAF-3D41-A4EB-B1241D578C7A}"/>
              </a:ext>
            </a:extLst>
          </p:cNvPr>
          <p:cNvPicPr>
            <a:picLocks noChangeAspect="1"/>
          </p:cNvPicPr>
          <p:nvPr/>
        </p:nvPicPr>
        <p:blipFill rotWithShape="1">
          <a:blip r:embed="rId4"/>
          <a:srcRect b="48978"/>
          <a:stretch/>
        </p:blipFill>
        <p:spPr>
          <a:xfrm>
            <a:off x="2120996" y="2481674"/>
            <a:ext cx="4778256" cy="935294"/>
          </a:xfrm>
          <a:prstGeom prst="rect">
            <a:avLst/>
          </a:prstGeom>
        </p:spPr>
      </p:pic>
      <p:pic>
        <p:nvPicPr>
          <p:cNvPr id="10" name="Picture 9">
            <a:extLst>
              <a:ext uri="{FF2B5EF4-FFF2-40B4-BE49-F238E27FC236}">
                <a16:creationId xmlns:a16="http://schemas.microsoft.com/office/drawing/2014/main" id="{39D7EE8E-3BD6-F846-ABA5-397142355461}"/>
              </a:ext>
            </a:extLst>
          </p:cNvPr>
          <p:cNvPicPr>
            <a:picLocks noChangeAspect="1"/>
          </p:cNvPicPr>
          <p:nvPr/>
        </p:nvPicPr>
        <p:blipFill rotWithShape="1">
          <a:blip r:embed="rId4"/>
          <a:srcRect t="51023" b="-310"/>
          <a:stretch/>
        </p:blipFill>
        <p:spPr>
          <a:xfrm>
            <a:off x="2120996" y="3452539"/>
            <a:ext cx="4778256" cy="903490"/>
          </a:xfrm>
          <a:prstGeom prst="rect">
            <a:avLst/>
          </a:prstGeom>
        </p:spPr>
      </p:pic>
      <p:sp>
        <p:nvSpPr>
          <p:cNvPr id="3" name="Slide Number Placeholder 2">
            <a:extLst>
              <a:ext uri="{FF2B5EF4-FFF2-40B4-BE49-F238E27FC236}">
                <a16:creationId xmlns:a16="http://schemas.microsoft.com/office/drawing/2014/main" id="{97AE29A3-D4B2-F644-8366-68234B87B08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14</a:t>
            </a:fld>
            <a:endParaRPr lang="en"/>
          </a:p>
        </p:txBody>
      </p:sp>
    </p:spTree>
    <p:custDataLst>
      <p:tags r:id="rId1"/>
    </p:custDataLst>
    <p:extLst>
      <p:ext uri="{BB962C8B-B14F-4D97-AF65-F5344CB8AC3E}">
        <p14:creationId xmlns:p14="http://schemas.microsoft.com/office/powerpoint/2010/main" val="9552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9" presetClass="emph" presetSubtype="0" nodeType="withEffect">
                                  <p:stCondLst>
                                    <p:cond delay="0"/>
                                  </p:stCondLst>
                                  <p:childTnLst>
                                    <p:set>
                                      <p:cBhvr>
                                        <p:cTn id="14" dur="indefinite"/>
                                        <p:tgtEl>
                                          <p:spTgt spid="2"/>
                                        </p:tgtEl>
                                        <p:attrNameLst>
                                          <p:attrName>style.opacity</p:attrName>
                                        </p:attrNameLst>
                                      </p:cBhvr>
                                      <p:to>
                                        <p:strVal val="0.5"/>
                                      </p:to>
                                    </p:set>
                                    <p:animEffect filter="image" prLst="opacity: 0.5">
                                      <p:cBhvr rctx="IE">
                                        <p:cTn id="15"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7" name="Google Shape;57;p13">
            <a:extLst>
              <a:ext uri="{FF2B5EF4-FFF2-40B4-BE49-F238E27FC236}">
                <a16:creationId xmlns:a16="http://schemas.microsoft.com/office/drawing/2014/main" id="{B48BE18F-6C2F-B340-8865-B81D5642E7C6}"/>
              </a:ext>
            </a:extLst>
          </p:cNvPr>
          <p:cNvSpPr txBox="1"/>
          <p:nvPr/>
        </p:nvSpPr>
        <p:spPr>
          <a:xfrm>
            <a:off x="77812" y="110666"/>
            <a:ext cx="3799794" cy="46534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Times New Roman" panose="02020603050405020304" pitchFamily="18" charset="0"/>
                <a:cs typeface="Times New Roman" panose="02020603050405020304" pitchFamily="18" charset="0"/>
              </a:rPr>
              <a:t>Qualitative Examples</a:t>
            </a:r>
            <a:endParaRPr sz="2400">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F9A8713A-780A-F64C-9F30-F5586482036A}"/>
              </a:ext>
            </a:extLst>
          </p:cNvPr>
          <p:cNvGrpSpPr/>
          <p:nvPr/>
        </p:nvGrpSpPr>
        <p:grpSpPr>
          <a:xfrm>
            <a:off x="349014" y="700942"/>
            <a:ext cx="4112626" cy="714766"/>
            <a:chOff x="860906" y="601424"/>
            <a:chExt cx="6366151" cy="1106424"/>
          </a:xfrm>
        </p:grpSpPr>
        <p:pic>
          <p:nvPicPr>
            <p:cNvPr id="10" name="Picture 9" descr="A person looking at the camera&#10;&#10;Description automatically generated">
              <a:extLst>
                <a:ext uri="{FF2B5EF4-FFF2-40B4-BE49-F238E27FC236}">
                  <a16:creationId xmlns:a16="http://schemas.microsoft.com/office/drawing/2014/main" id="{03534FFE-F5CF-6849-A8FD-423D776414D2}"/>
                </a:ext>
              </a:extLst>
            </p:cNvPr>
            <p:cNvPicPr>
              <a:picLocks noChangeAspect="1"/>
            </p:cNvPicPr>
            <p:nvPr/>
          </p:nvPicPr>
          <p:blipFill>
            <a:blip r:embed="rId3"/>
            <a:stretch>
              <a:fillRect/>
            </a:stretch>
          </p:blipFill>
          <p:spPr>
            <a:xfrm>
              <a:off x="860906" y="601424"/>
              <a:ext cx="1473791" cy="1106424"/>
            </a:xfrm>
            <a:prstGeom prst="rect">
              <a:avLst/>
            </a:prstGeom>
          </p:spPr>
        </p:pic>
        <p:pic>
          <p:nvPicPr>
            <p:cNvPr id="11" name="Picture 10" descr="A person holding a guitar&#10;&#10;Description automatically generated">
              <a:extLst>
                <a:ext uri="{FF2B5EF4-FFF2-40B4-BE49-F238E27FC236}">
                  <a16:creationId xmlns:a16="http://schemas.microsoft.com/office/drawing/2014/main" id="{BB62768E-F527-A24C-9960-BA4F07E89C3D}"/>
                </a:ext>
              </a:extLst>
            </p:cNvPr>
            <p:cNvPicPr>
              <a:picLocks noChangeAspect="1"/>
            </p:cNvPicPr>
            <p:nvPr/>
          </p:nvPicPr>
          <p:blipFill>
            <a:blip r:embed="rId4"/>
            <a:stretch>
              <a:fillRect/>
            </a:stretch>
          </p:blipFill>
          <p:spPr>
            <a:xfrm>
              <a:off x="2001216" y="601424"/>
              <a:ext cx="1473791" cy="1106424"/>
            </a:xfrm>
            <a:prstGeom prst="rect">
              <a:avLst/>
            </a:prstGeom>
          </p:spPr>
        </p:pic>
        <p:pic>
          <p:nvPicPr>
            <p:cNvPr id="12" name="Picture 11" descr="A picture containing person, indoor, man, holding&#10;&#10;Description automatically generated">
              <a:extLst>
                <a:ext uri="{FF2B5EF4-FFF2-40B4-BE49-F238E27FC236}">
                  <a16:creationId xmlns:a16="http://schemas.microsoft.com/office/drawing/2014/main" id="{21F1C47E-2FF6-4E44-BF9F-2558C7426D38}"/>
                </a:ext>
              </a:extLst>
            </p:cNvPr>
            <p:cNvPicPr>
              <a:picLocks noChangeAspect="1"/>
            </p:cNvPicPr>
            <p:nvPr/>
          </p:nvPicPr>
          <p:blipFill>
            <a:blip r:embed="rId5"/>
            <a:stretch>
              <a:fillRect/>
            </a:stretch>
          </p:blipFill>
          <p:spPr>
            <a:xfrm>
              <a:off x="3260287" y="601424"/>
              <a:ext cx="1473791" cy="1106424"/>
            </a:xfrm>
            <a:prstGeom prst="rect">
              <a:avLst/>
            </a:prstGeom>
          </p:spPr>
        </p:pic>
        <p:pic>
          <p:nvPicPr>
            <p:cNvPr id="13" name="Picture 12" descr="A picture containing person, indoor, man, holding&#10;&#10;Description automatically generated">
              <a:extLst>
                <a:ext uri="{FF2B5EF4-FFF2-40B4-BE49-F238E27FC236}">
                  <a16:creationId xmlns:a16="http://schemas.microsoft.com/office/drawing/2014/main" id="{AA50AFD6-201A-CF41-B20B-2BD89D71C25F}"/>
                </a:ext>
              </a:extLst>
            </p:cNvPr>
            <p:cNvPicPr>
              <a:picLocks noChangeAspect="1"/>
            </p:cNvPicPr>
            <p:nvPr/>
          </p:nvPicPr>
          <p:blipFill>
            <a:blip r:embed="rId6"/>
            <a:stretch>
              <a:fillRect/>
            </a:stretch>
          </p:blipFill>
          <p:spPr>
            <a:xfrm>
              <a:off x="4400597" y="601424"/>
              <a:ext cx="1470610" cy="1106424"/>
            </a:xfrm>
            <a:prstGeom prst="rect">
              <a:avLst/>
            </a:prstGeom>
          </p:spPr>
        </p:pic>
        <p:pic>
          <p:nvPicPr>
            <p:cNvPr id="14" name="Picture 13" descr="A picture containing person, indoor, man, holding&#10;&#10;Description automatically generated">
              <a:extLst>
                <a:ext uri="{FF2B5EF4-FFF2-40B4-BE49-F238E27FC236}">
                  <a16:creationId xmlns:a16="http://schemas.microsoft.com/office/drawing/2014/main" id="{E63B9EB6-5919-1840-8107-FE54F192EB32}"/>
                </a:ext>
              </a:extLst>
            </p:cNvPr>
            <p:cNvPicPr>
              <a:picLocks noChangeAspect="1"/>
            </p:cNvPicPr>
            <p:nvPr/>
          </p:nvPicPr>
          <p:blipFill>
            <a:blip r:embed="rId7"/>
            <a:stretch>
              <a:fillRect/>
            </a:stretch>
          </p:blipFill>
          <p:spPr>
            <a:xfrm>
              <a:off x="5753266" y="601424"/>
              <a:ext cx="1473791" cy="1106424"/>
            </a:xfrm>
            <a:prstGeom prst="rect">
              <a:avLst/>
            </a:prstGeom>
          </p:spPr>
        </p:pic>
      </p:grpSp>
      <p:sp>
        <p:nvSpPr>
          <p:cNvPr id="15" name="Rectangle 14">
            <a:extLst>
              <a:ext uri="{FF2B5EF4-FFF2-40B4-BE49-F238E27FC236}">
                <a16:creationId xmlns:a16="http://schemas.microsoft.com/office/drawing/2014/main" id="{E7E5B1B1-BED3-0242-A2A9-6B9C9B187E7A}"/>
              </a:ext>
            </a:extLst>
          </p:cNvPr>
          <p:cNvSpPr/>
          <p:nvPr/>
        </p:nvSpPr>
        <p:spPr>
          <a:xfrm>
            <a:off x="182652" y="1490942"/>
            <a:ext cx="1413740" cy="246221"/>
          </a:xfrm>
          <a:prstGeom prst="rect">
            <a:avLst/>
          </a:prstGeom>
        </p:spPr>
        <p:txBody>
          <a:bodyPr wrap="square">
            <a:spAutoFit/>
          </a:bodyPr>
          <a:lstStyle/>
          <a:p>
            <a:r>
              <a:rPr lang="en-US" sz="1000" b="1" dirty="0">
                <a:latin typeface="Times New Roman" panose="02020603050405020304" pitchFamily="18" charset="0"/>
                <a:cs typeface="Times New Roman" panose="02020603050405020304" pitchFamily="18" charset="0"/>
              </a:rPr>
              <a:t>Vanilla Transformer</a:t>
            </a:r>
          </a:p>
        </p:txBody>
      </p:sp>
      <p:sp>
        <p:nvSpPr>
          <p:cNvPr id="16" name="Rectangle 15">
            <a:extLst>
              <a:ext uri="{FF2B5EF4-FFF2-40B4-BE49-F238E27FC236}">
                <a16:creationId xmlns:a16="http://schemas.microsoft.com/office/drawing/2014/main" id="{6DB10802-0602-E24A-9EFB-AB4BB467A55F}"/>
              </a:ext>
            </a:extLst>
          </p:cNvPr>
          <p:cNvSpPr/>
          <p:nvPr/>
        </p:nvSpPr>
        <p:spPr>
          <a:xfrm>
            <a:off x="353243" y="1657310"/>
            <a:ext cx="4145324" cy="553998"/>
          </a:xfrm>
          <a:prstGeom prst="rect">
            <a:avLst/>
          </a:prstGeom>
        </p:spPr>
        <p:txBody>
          <a:bodyPr wrap="square">
            <a:spAutoFit/>
          </a:bodyPr>
          <a:lstStyle/>
          <a:p>
            <a:r>
              <a:rPr lang="en-US" sz="1000" dirty="0">
                <a:solidFill>
                  <a:schemeClr val="tx1"/>
                </a:solidFill>
                <a:latin typeface="Times New Roman" panose="02020603050405020304" pitchFamily="18" charset="0"/>
                <a:cs typeface="Times New Roman" panose="02020603050405020304" pitchFamily="18" charset="0"/>
              </a:rPr>
              <a:t>He is sitting down in a chair. He continues playing the harmonica and ends by looking off into the distance. He continues playing the harmonica and looking off into the distance. He stops playing and looks at the camera.</a:t>
            </a:r>
          </a:p>
        </p:txBody>
      </p:sp>
      <p:sp>
        <p:nvSpPr>
          <p:cNvPr id="18" name="Rectangle 17">
            <a:extLst>
              <a:ext uri="{FF2B5EF4-FFF2-40B4-BE49-F238E27FC236}">
                <a16:creationId xmlns:a16="http://schemas.microsoft.com/office/drawing/2014/main" id="{9F0C229C-3DEE-904D-B674-899CDFBDC64A}"/>
              </a:ext>
            </a:extLst>
          </p:cNvPr>
          <p:cNvSpPr/>
          <p:nvPr/>
        </p:nvSpPr>
        <p:spPr>
          <a:xfrm>
            <a:off x="182652" y="2138097"/>
            <a:ext cx="1133766" cy="246221"/>
          </a:xfrm>
          <a:prstGeom prst="rect">
            <a:avLst/>
          </a:prstGeom>
        </p:spPr>
        <p:txBody>
          <a:bodyPr wrap="square">
            <a:spAutoFit/>
          </a:bodyPr>
          <a:lstStyle/>
          <a:p>
            <a:r>
              <a:rPr lang="en-US" sz="1000" b="1" dirty="0">
                <a:latin typeface="Times New Roman" panose="02020603050405020304" pitchFamily="18" charset="0"/>
                <a:cs typeface="Times New Roman" panose="02020603050405020304" pitchFamily="18" charset="0"/>
              </a:rPr>
              <a:t>Transformer-XL</a:t>
            </a:r>
          </a:p>
        </p:txBody>
      </p:sp>
      <p:sp>
        <p:nvSpPr>
          <p:cNvPr id="19" name="Rectangle 18">
            <a:extLst>
              <a:ext uri="{FF2B5EF4-FFF2-40B4-BE49-F238E27FC236}">
                <a16:creationId xmlns:a16="http://schemas.microsoft.com/office/drawing/2014/main" id="{DC7CEB3B-A60E-2445-8B1A-C82A537F32E7}"/>
              </a:ext>
            </a:extLst>
          </p:cNvPr>
          <p:cNvSpPr/>
          <p:nvPr/>
        </p:nvSpPr>
        <p:spPr>
          <a:xfrm>
            <a:off x="349014" y="2317136"/>
            <a:ext cx="4149553" cy="707886"/>
          </a:xfrm>
          <a:prstGeom prst="rect">
            <a:avLst/>
          </a:prstGeom>
        </p:spPr>
        <p:txBody>
          <a:bodyPr wrap="square">
            <a:spAutoFit/>
          </a:bodyPr>
          <a:lstStyle/>
          <a:p>
            <a:r>
              <a:rPr lang="en-US" sz="1000" dirty="0">
                <a:solidFill>
                  <a:schemeClr val="tx1"/>
                </a:solidFill>
                <a:latin typeface="Times New Roman" panose="02020603050405020304" pitchFamily="18" charset="0"/>
                <a:cs typeface="Times New Roman" panose="02020603050405020304" pitchFamily="18" charset="0"/>
              </a:rPr>
              <a:t>A man is seen speaking to the camera while holding a harmonica. He continues playing the harmonica while looking at the camera. He continues playing the instrument and looking off into the distance. He continues playing and stops playing.</a:t>
            </a:r>
          </a:p>
        </p:txBody>
      </p:sp>
      <p:sp>
        <p:nvSpPr>
          <p:cNvPr id="20" name="Rectangle 19">
            <a:extLst>
              <a:ext uri="{FF2B5EF4-FFF2-40B4-BE49-F238E27FC236}">
                <a16:creationId xmlns:a16="http://schemas.microsoft.com/office/drawing/2014/main" id="{F585CC4B-444F-9E49-A62C-4DB579FDA07B}"/>
              </a:ext>
            </a:extLst>
          </p:cNvPr>
          <p:cNvSpPr/>
          <p:nvPr/>
        </p:nvSpPr>
        <p:spPr>
          <a:xfrm>
            <a:off x="182652" y="3001776"/>
            <a:ext cx="1461478" cy="246221"/>
          </a:xfrm>
          <a:prstGeom prst="rect">
            <a:avLst/>
          </a:prstGeom>
        </p:spPr>
        <p:txBody>
          <a:bodyPr wrap="square">
            <a:spAutoFit/>
          </a:bodyPr>
          <a:lstStyle/>
          <a:p>
            <a:r>
              <a:rPr lang="en-US" sz="1000" b="1" dirty="0">
                <a:latin typeface="Times New Roman" panose="02020603050405020304" pitchFamily="18" charset="0"/>
                <a:cs typeface="Times New Roman" panose="02020603050405020304" pitchFamily="18" charset="0"/>
              </a:rPr>
              <a:t>MART (ours)</a:t>
            </a:r>
          </a:p>
        </p:txBody>
      </p:sp>
      <p:sp>
        <p:nvSpPr>
          <p:cNvPr id="21" name="Rectangle 20">
            <a:extLst>
              <a:ext uri="{FF2B5EF4-FFF2-40B4-BE49-F238E27FC236}">
                <a16:creationId xmlns:a16="http://schemas.microsoft.com/office/drawing/2014/main" id="{6671958E-60A8-5245-8EC5-0D143CC0C910}"/>
              </a:ext>
            </a:extLst>
          </p:cNvPr>
          <p:cNvSpPr/>
          <p:nvPr/>
        </p:nvSpPr>
        <p:spPr>
          <a:xfrm>
            <a:off x="362858" y="3180815"/>
            <a:ext cx="4024472" cy="553998"/>
          </a:xfrm>
          <a:prstGeom prst="rect">
            <a:avLst/>
          </a:prstGeom>
        </p:spPr>
        <p:txBody>
          <a:bodyPr wrap="square">
            <a:spAutoFit/>
          </a:bodyPr>
          <a:lstStyle/>
          <a:p>
            <a:r>
              <a:rPr lang="en-US" sz="1000" dirty="0">
                <a:solidFill>
                  <a:schemeClr val="tx1"/>
                </a:solidFill>
                <a:latin typeface="Times New Roman" panose="02020603050405020304" pitchFamily="18" charset="0"/>
                <a:cs typeface="Times New Roman" panose="02020603050405020304" pitchFamily="18" charset="0"/>
              </a:rPr>
              <a:t>A man is sitting down talking to the camera while holding a camera. He takes a harmonica and begins playing his harmonica. He continues playing the harmonica as he continues playing. He stops and looks at the camera.</a:t>
            </a:r>
          </a:p>
        </p:txBody>
      </p:sp>
      <p:sp>
        <p:nvSpPr>
          <p:cNvPr id="22" name="Rectangle 21">
            <a:extLst>
              <a:ext uri="{FF2B5EF4-FFF2-40B4-BE49-F238E27FC236}">
                <a16:creationId xmlns:a16="http://schemas.microsoft.com/office/drawing/2014/main" id="{78BE4E17-EDC8-7949-B29C-C7A05D1C654D}"/>
              </a:ext>
            </a:extLst>
          </p:cNvPr>
          <p:cNvSpPr/>
          <p:nvPr/>
        </p:nvSpPr>
        <p:spPr>
          <a:xfrm>
            <a:off x="188385" y="3689637"/>
            <a:ext cx="1461478" cy="246221"/>
          </a:xfrm>
          <a:prstGeom prst="rect">
            <a:avLst/>
          </a:prstGeom>
        </p:spPr>
        <p:txBody>
          <a:bodyPr wrap="square">
            <a:spAutoFit/>
          </a:bodyPr>
          <a:lstStyle/>
          <a:p>
            <a:r>
              <a:rPr lang="en-US" sz="1000" b="1" dirty="0">
                <a:latin typeface="Times New Roman" panose="02020603050405020304" pitchFamily="18" charset="0"/>
                <a:cs typeface="Times New Roman" panose="02020603050405020304" pitchFamily="18" charset="0"/>
              </a:rPr>
              <a:t>Ground-Truth</a:t>
            </a:r>
          </a:p>
        </p:txBody>
      </p:sp>
      <p:sp>
        <p:nvSpPr>
          <p:cNvPr id="23" name="Rectangle 22">
            <a:extLst>
              <a:ext uri="{FF2B5EF4-FFF2-40B4-BE49-F238E27FC236}">
                <a16:creationId xmlns:a16="http://schemas.microsoft.com/office/drawing/2014/main" id="{DE152F34-6F9D-4C48-90D7-8B5092C87BFA}"/>
              </a:ext>
            </a:extLst>
          </p:cNvPr>
          <p:cNvSpPr/>
          <p:nvPr/>
        </p:nvSpPr>
        <p:spPr>
          <a:xfrm>
            <a:off x="368990" y="3843176"/>
            <a:ext cx="4145324" cy="707886"/>
          </a:xfrm>
          <a:prstGeom prst="rect">
            <a:avLst/>
          </a:prstGeom>
        </p:spPr>
        <p:txBody>
          <a:bodyPr wrap="square">
            <a:spAutoFit/>
          </a:bodyPr>
          <a:lstStyle/>
          <a:p>
            <a:r>
              <a:rPr lang="en-US" sz="1000" dirty="0">
                <a:latin typeface="Times New Roman" panose="02020603050405020304" pitchFamily="18" charset="0"/>
                <a:cs typeface="Times New Roman" panose="02020603050405020304" pitchFamily="18" charset="0"/>
              </a:rPr>
              <a:t>A young man wearing a Cuervo black shirt stares and speaks to the camera as he sits on his chair. He puts a harmonica to his mouth and begins playing. He plays on for about a minute and is very into his song. He then puts the harmonica down and looks into the camera as the video comes to an end.</a:t>
            </a:r>
          </a:p>
        </p:txBody>
      </p:sp>
      <p:sp>
        <p:nvSpPr>
          <p:cNvPr id="24" name="Rectangle 23">
            <a:extLst>
              <a:ext uri="{FF2B5EF4-FFF2-40B4-BE49-F238E27FC236}">
                <a16:creationId xmlns:a16="http://schemas.microsoft.com/office/drawing/2014/main" id="{470D131C-68B8-FE40-86B5-DC531B0E9AD0}"/>
              </a:ext>
            </a:extLst>
          </p:cNvPr>
          <p:cNvSpPr/>
          <p:nvPr/>
        </p:nvSpPr>
        <p:spPr>
          <a:xfrm>
            <a:off x="4528086" y="1490286"/>
            <a:ext cx="1413740" cy="246221"/>
          </a:xfrm>
          <a:prstGeom prst="rect">
            <a:avLst/>
          </a:prstGeom>
        </p:spPr>
        <p:txBody>
          <a:bodyPr wrap="square">
            <a:spAutoFit/>
          </a:bodyPr>
          <a:lstStyle/>
          <a:p>
            <a:r>
              <a:rPr lang="en-US" sz="1000" b="1" dirty="0">
                <a:latin typeface="Times New Roman" panose="02020603050405020304" pitchFamily="18" charset="0"/>
                <a:cs typeface="Times New Roman" panose="02020603050405020304" pitchFamily="18" charset="0"/>
              </a:rPr>
              <a:t>Vanilla Transformer</a:t>
            </a:r>
          </a:p>
        </p:txBody>
      </p:sp>
      <p:sp>
        <p:nvSpPr>
          <p:cNvPr id="25" name="Rectangle 24">
            <a:extLst>
              <a:ext uri="{FF2B5EF4-FFF2-40B4-BE49-F238E27FC236}">
                <a16:creationId xmlns:a16="http://schemas.microsoft.com/office/drawing/2014/main" id="{2A78E025-F862-E143-8FF2-40191C045A1C}"/>
              </a:ext>
            </a:extLst>
          </p:cNvPr>
          <p:cNvSpPr/>
          <p:nvPr/>
        </p:nvSpPr>
        <p:spPr>
          <a:xfrm>
            <a:off x="4706351" y="1657010"/>
            <a:ext cx="4167169" cy="400110"/>
          </a:xfrm>
          <a:prstGeom prst="rect">
            <a:avLst/>
          </a:prstGeom>
        </p:spPr>
        <p:txBody>
          <a:bodyPr wrap="square">
            <a:spAutoFit/>
          </a:bodyPr>
          <a:lstStyle/>
          <a:p>
            <a:r>
              <a:rPr lang="en-US" sz="1000" dirty="0">
                <a:solidFill>
                  <a:schemeClr val="tx1"/>
                </a:solidFill>
                <a:latin typeface="Times New Roman" panose="02020603050405020304" pitchFamily="18" charset="0"/>
                <a:cs typeface="Times New Roman" panose="02020603050405020304" pitchFamily="18" charset="0"/>
              </a:rPr>
              <a:t>A girl is seen climbing across a set of monkey bars and leads into her climbing across a set of. He jumps off the monkey bars and lands on a bridge.</a:t>
            </a:r>
          </a:p>
        </p:txBody>
      </p:sp>
      <p:sp>
        <p:nvSpPr>
          <p:cNvPr id="26" name="Rectangle 25">
            <a:extLst>
              <a:ext uri="{FF2B5EF4-FFF2-40B4-BE49-F238E27FC236}">
                <a16:creationId xmlns:a16="http://schemas.microsoft.com/office/drawing/2014/main" id="{6D7D5A17-54FC-C849-B357-2CC5431CF72B}"/>
              </a:ext>
            </a:extLst>
          </p:cNvPr>
          <p:cNvSpPr/>
          <p:nvPr/>
        </p:nvSpPr>
        <p:spPr>
          <a:xfrm>
            <a:off x="4528086" y="2138046"/>
            <a:ext cx="1133766" cy="246221"/>
          </a:xfrm>
          <a:prstGeom prst="rect">
            <a:avLst/>
          </a:prstGeom>
        </p:spPr>
        <p:txBody>
          <a:bodyPr wrap="square">
            <a:spAutoFit/>
          </a:bodyPr>
          <a:lstStyle/>
          <a:p>
            <a:r>
              <a:rPr lang="en-US" sz="1000" b="1" dirty="0">
                <a:latin typeface="Times New Roman" panose="02020603050405020304" pitchFamily="18" charset="0"/>
                <a:cs typeface="Times New Roman" panose="02020603050405020304" pitchFamily="18" charset="0"/>
              </a:rPr>
              <a:t>Transformer-XL</a:t>
            </a:r>
          </a:p>
        </p:txBody>
      </p:sp>
      <p:sp>
        <p:nvSpPr>
          <p:cNvPr id="27" name="Rectangle 26">
            <a:extLst>
              <a:ext uri="{FF2B5EF4-FFF2-40B4-BE49-F238E27FC236}">
                <a16:creationId xmlns:a16="http://schemas.microsoft.com/office/drawing/2014/main" id="{BFB7A1D8-0AE5-604E-8BC9-25DB88EA7BA6}"/>
              </a:ext>
            </a:extLst>
          </p:cNvPr>
          <p:cNvSpPr/>
          <p:nvPr/>
        </p:nvSpPr>
        <p:spPr>
          <a:xfrm>
            <a:off x="4693741" y="2319100"/>
            <a:ext cx="4091086" cy="553998"/>
          </a:xfrm>
          <a:prstGeom prst="rect">
            <a:avLst/>
          </a:prstGeom>
        </p:spPr>
        <p:txBody>
          <a:bodyPr wrap="square">
            <a:spAutoFit/>
          </a:bodyPr>
          <a:lstStyle/>
          <a:p>
            <a:r>
              <a:rPr lang="en-US" sz="1000" dirty="0">
                <a:solidFill>
                  <a:schemeClr val="tx1"/>
                </a:solidFill>
                <a:latin typeface="Times New Roman" panose="02020603050405020304" pitchFamily="18" charset="0"/>
                <a:cs typeface="Times New Roman" panose="02020603050405020304" pitchFamily="18" charset="0"/>
              </a:rPr>
              <a:t>A young child is seen climbing across a set of monkey bars and climbing across a set of monkey bars. The boy jumps down and jumps down and jumps down.</a:t>
            </a:r>
          </a:p>
        </p:txBody>
      </p:sp>
      <p:sp>
        <p:nvSpPr>
          <p:cNvPr id="28" name="Rectangle 27">
            <a:extLst>
              <a:ext uri="{FF2B5EF4-FFF2-40B4-BE49-F238E27FC236}">
                <a16:creationId xmlns:a16="http://schemas.microsoft.com/office/drawing/2014/main" id="{1F6BE6E0-1AB2-7741-9B50-B7FFCCF1DCDD}"/>
              </a:ext>
            </a:extLst>
          </p:cNvPr>
          <p:cNvSpPr/>
          <p:nvPr/>
        </p:nvSpPr>
        <p:spPr>
          <a:xfrm>
            <a:off x="4572000" y="3007192"/>
            <a:ext cx="1461478" cy="246221"/>
          </a:xfrm>
          <a:prstGeom prst="rect">
            <a:avLst/>
          </a:prstGeom>
        </p:spPr>
        <p:txBody>
          <a:bodyPr wrap="square">
            <a:spAutoFit/>
          </a:bodyPr>
          <a:lstStyle/>
          <a:p>
            <a:r>
              <a:rPr lang="en-US" sz="1000" b="1" dirty="0">
                <a:latin typeface="Times New Roman" panose="02020603050405020304" pitchFamily="18" charset="0"/>
                <a:cs typeface="Times New Roman" panose="02020603050405020304" pitchFamily="18" charset="0"/>
              </a:rPr>
              <a:t>MART (ours)</a:t>
            </a:r>
          </a:p>
        </p:txBody>
      </p:sp>
      <p:sp>
        <p:nvSpPr>
          <p:cNvPr id="29" name="Rectangle 28">
            <a:extLst>
              <a:ext uri="{FF2B5EF4-FFF2-40B4-BE49-F238E27FC236}">
                <a16:creationId xmlns:a16="http://schemas.microsoft.com/office/drawing/2014/main" id="{5C7B5539-E8D9-3E4A-B536-5039F17BA777}"/>
              </a:ext>
            </a:extLst>
          </p:cNvPr>
          <p:cNvSpPr/>
          <p:nvPr/>
        </p:nvSpPr>
        <p:spPr>
          <a:xfrm>
            <a:off x="4693741" y="3174877"/>
            <a:ext cx="4024472" cy="400110"/>
          </a:xfrm>
          <a:prstGeom prst="rect">
            <a:avLst/>
          </a:prstGeom>
        </p:spPr>
        <p:txBody>
          <a:bodyPr wrap="square">
            <a:spAutoFit/>
          </a:bodyPr>
          <a:lstStyle/>
          <a:p>
            <a:r>
              <a:rPr lang="en-US" sz="1000" dirty="0">
                <a:latin typeface="Times New Roman" panose="02020603050405020304" pitchFamily="18" charset="0"/>
                <a:cs typeface="Times New Roman" panose="02020603050405020304" pitchFamily="18" charset="0"/>
              </a:rPr>
              <a:t>A girl is seen speaking to the camera and leads into her climbing across a set of monkey bars. She jumps off the bar and walks back to the camera.</a:t>
            </a:r>
          </a:p>
        </p:txBody>
      </p:sp>
      <p:sp>
        <p:nvSpPr>
          <p:cNvPr id="30" name="Rectangle 29">
            <a:extLst>
              <a:ext uri="{FF2B5EF4-FFF2-40B4-BE49-F238E27FC236}">
                <a16:creationId xmlns:a16="http://schemas.microsoft.com/office/drawing/2014/main" id="{606801DD-EC1A-B94A-880B-D597427BBFD7}"/>
              </a:ext>
            </a:extLst>
          </p:cNvPr>
          <p:cNvSpPr/>
          <p:nvPr/>
        </p:nvSpPr>
        <p:spPr>
          <a:xfrm>
            <a:off x="4572000" y="3689637"/>
            <a:ext cx="1461478" cy="246221"/>
          </a:xfrm>
          <a:prstGeom prst="rect">
            <a:avLst/>
          </a:prstGeom>
        </p:spPr>
        <p:txBody>
          <a:bodyPr wrap="square">
            <a:spAutoFit/>
          </a:bodyPr>
          <a:lstStyle/>
          <a:p>
            <a:r>
              <a:rPr lang="en-US" sz="1000" b="1" dirty="0">
                <a:latin typeface="Times New Roman" panose="02020603050405020304" pitchFamily="18" charset="0"/>
                <a:cs typeface="Times New Roman" panose="02020603050405020304" pitchFamily="18" charset="0"/>
              </a:rPr>
              <a:t>Ground-Truth</a:t>
            </a:r>
          </a:p>
        </p:txBody>
      </p:sp>
      <p:sp>
        <p:nvSpPr>
          <p:cNvPr id="31" name="Rectangle 30">
            <a:extLst>
              <a:ext uri="{FF2B5EF4-FFF2-40B4-BE49-F238E27FC236}">
                <a16:creationId xmlns:a16="http://schemas.microsoft.com/office/drawing/2014/main" id="{16211C88-E971-2E40-904A-A5DD294E20DD}"/>
              </a:ext>
            </a:extLst>
          </p:cNvPr>
          <p:cNvSpPr/>
          <p:nvPr/>
        </p:nvSpPr>
        <p:spPr>
          <a:xfrm>
            <a:off x="4703900" y="3843176"/>
            <a:ext cx="4024472" cy="400110"/>
          </a:xfrm>
          <a:prstGeom prst="rect">
            <a:avLst/>
          </a:prstGeom>
        </p:spPr>
        <p:txBody>
          <a:bodyPr wrap="square">
            <a:spAutoFit/>
          </a:bodyPr>
          <a:lstStyle/>
          <a:p>
            <a:r>
              <a:rPr lang="en-US" sz="1000" dirty="0">
                <a:latin typeface="Times New Roman" panose="02020603050405020304" pitchFamily="18" charset="0"/>
                <a:cs typeface="Times New Roman" panose="02020603050405020304" pitchFamily="18" charset="0"/>
              </a:rPr>
              <a:t>A little girl climbs the monkey bars of a play ground. Then, the little girl jumps to the ground and extend her arms.</a:t>
            </a:r>
          </a:p>
        </p:txBody>
      </p:sp>
      <p:grpSp>
        <p:nvGrpSpPr>
          <p:cNvPr id="32" name="Group 31">
            <a:extLst>
              <a:ext uri="{FF2B5EF4-FFF2-40B4-BE49-F238E27FC236}">
                <a16:creationId xmlns:a16="http://schemas.microsoft.com/office/drawing/2014/main" id="{4D3D0F13-E700-C440-92AF-AC55575793DB}"/>
              </a:ext>
            </a:extLst>
          </p:cNvPr>
          <p:cNvGrpSpPr/>
          <p:nvPr/>
        </p:nvGrpSpPr>
        <p:grpSpPr>
          <a:xfrm>
            <a:off x="4693741" y="703283"/>
            <a:ext cx="4114110" cy="716550"/>
            <a:chOff x="7799991" y="605095"/>
            <a:chExt cx="6368448" cy="1109185"/>
          </a:xfrm>
        </p:grpSpPr>
        <p:pic>
          <p:nvPicPr>
            <p:cNvPr id="33" name="Picture 32" descr="A close up of a person wearing glasses&#10;&#10;Description automatically generated">
              <a:extLst>
                <a:ext uri="{FF2B5EF4-FFF2-40B4-BE49-F238E27FC236}">
                  <a16:creationId xmlns:a16="http://schemas.microsoft.com/office/drawing/2014/main" id="{E7600F80-FB24-EE44-B31B-3078BCBA18E4}"/>
                </a:ext>
              </a:extLst>
            </p:cNvPr>
            <p:cNvPicPr>
              <a:picLocks/>
            </p:cNvPicPr>
            <p:nvPr/>
          </p:nvPicPr>
          <p:blipFill>
            <a:blip r:embed="rId8"/>
            <a:stretch>
              <a:fillRect/>
            </a:stretch>
          </p:blipFill>
          <p:spPr>
            <a:xfrm>
              <a:off x="7799991" y="605095"/>
              <a:ext cx="1645920" cy="1106424"/>
            </a:xfrm>
            <a:prstGeom prst="rect">
              <a:avLst/>
            </a:prstGeom>
          </p:spPr>
        </p:pic>
        <p:pic>
          <p:nvPicPr>
            <p:cNvPr id="34" name="Picture 33" descr="A person in a swing&#10;&#10;Description automatically generated">
              <a:extLst>
                <a:ext uri="{FF2B5EF4-FFF2-40B4-BE49-F238E27FC236}">
                  <a16:creationId xmlns:a16="http://schemas.microsoft.com/office/drawing/2014/main" id="{7456C8C6-D860-F540-A3DA-D2B11AAE6F7E}"/>
                </a:ext>
              </a:extLst>
            </p:cNvPr>
            <p:cNvPicPr>
              <a:picLocks/>
            </p:cNvPicPr>
            <p:nvPr/>
          </p:nvPicPr>
          <p:blipFill>
            <a:blip r:embed="rId9"/>
            <a:stretch>
              <a:fillRect/>
            </a:stretch>
          </p:blipFill>
          <p:spPr>
            <a:xfrm>
              <a:off x="8916995" y="605095"/>
              <a:ext cx="1645920" cy="1106424"/>
            </a:xfrm>
            <a:prstGeom prst="rect">
              <a:avLst/>
            </a:prstGeom>
          </p:spPr>
        </p:pic>
        <p:pic>
          <p:nvPicPr>
            <p:cNvPr id="35" name="Picture 34" descr="A picture containing outdoor, building, standing, riding&#10;&#10;Description automatically generated">
              <a:extLst>
                <a:ext uri="{FF2B5EF4-FFF2-40B4-BE49-F238E27FC236}">
                  <a16:creationId xmlns:a16="http://schemas.microsoft.com/office/drawing/2014/main" id="{8192E4C3-8D80-9843-80C7-BBD6780E8554}"/>
                </a:ext>
              </a:extLst>
            </p:cNvPr>
            <p:cNvPicPr>
              <a:picLocks/>
            </p:cNvPicPr>
            <p:nvPr/>
          </p:nvPicPr>
          <p:blipFill>
            <a:blip r:embed="rId10"/>
            <a:stretch>
              <a:fillRect/>
            </a:stretch>
          </p:blipFill>
          <p:spPr>
            <a:xfrm>
              <a:off x="9936781" y="607853"/>
              <a:ext cx="1645920" cy="1106424"/>
            </a:xfrm>
            <a:prstGeom prst="rect">
              <a:avLst/>
            </a:prstGeom>
          </p:spPr>
        </p:pic>
        <p:pic>
          <p:nvPicPr>
            <p:cNvPr id="36" name="Picture 35" descr="A picture containing person, outdoor, man, grass&#10;&#10;Description automatically generated">
              <a:extLst>
                <a:ext uri="{FF2B5EF4-FFF2-40B4-BE49-F238E27FC236}">
                  <a16:creationId xmlns:a16="http://schemas.microsoft.com/office/drawing/2014/main" id="{3846FFEA-FC8C-A242-89D2-29931DA6F5B7}"/>
                </a:ext>
              </a:extLst>
            </p:cNvPr>
            <p:cNvPicPr>
              <a:picLocks/>
            </p:cNvPicPr>
            <p:nvPr/>
          </p:nvPicPr>
          <p:blipFill>
            <a:blip r:embed="rId11"/>
            <a:stretch>
              <a:fillRect/>
            </a:stretch>
          </p:blipFill>
          <p:spPr>
            <a:xfrm>
              <a:off x="11110981" y="607853"/>
              <a:ext cx="1645920" cy="1106424"/>
            </a:xfrm>
            <a:prstGeom prst="rect">
              <a:avLst/>
            </a:prstGeom>
          </p:spPr>
        </p:pic>
        <p:pic>
          <p:nvPicPr>
            <p:cNvPr id="37" name="Picture 36" descr="A picture containing outdoor, grass, fence, person&#10;&#10;Description automatically generated">
              <a:extLst>
                <a:ext uri="{FF2B5EF4-FFF2-40B4-BE49-F238E27FC236}">
                  <a16:creationId xmlns:a16="http://schemas.microsoft.com/office/drawing/2014/main" id="{2A49C3F5-F5E5-D24E-942B-078AEE16FEF8}"/>
                </a:ext>
              </a:extLst>
            </p:cNvPr>
            <p:cNvPicPr>
              <a:picLocks/>
            </p:cNvPicPr>
            <p:nvPr/>
          </p:nvPicPr>
          <p:blipFill>
            <a:blip r:embed="rId12"/>
            <a:stretch>
              <a:fillRect/>
            </a:stretch>
          </p:blipFill>
          <p:spPr>
            <a:xfrm>
              <a:off x="12522519" y="607856"/>
              <a:ext cx="1645920" cy="1106424"/>
            </a:xfrm>
            <a:prstGeom prst="rect">
              <a:avLst/>
            </a:prstGeom>
          </p:spPr>
        </p:pic>
      </p:grpSp>
      <p:sp>
        <p:nvSpPr>
          <p:cNvPr id="38" name="Slide Number Placeholder 2">
            <a:extLst>
              <a:ext uri="{FF2B5EF4-FFF2-40B4-BE49-F238E27FC236}">
                <a16:creationId xmlns:a16="http://schemas.microsoft.com/office/drawing/2014/main" id="{5C6EFB23-AEA0-B047-ADE8-FAFF998CE1D7}"/>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a:t>15</a:t>
            </a:fld>
            <a:endParaRPr lang="en"/>
          </a:p>
        </p:txBody>
      </p:sp>
      <p:sp>
        <p:nvSpPr>
          <p:cNvPr id="40" name="Google Shape;57;p13">
            <a:extLst>
              <a:ext uri="{FF2B5EF4-FFF2-40B4-BE49-F238E27FC236}">
                <a16:creationId xmlns:a16="http://schemas.microsoft.com/office/drawing/2014/main" id="{618DFAD8-B90D-1E42-A695-B52F39D62173}"/>
              </a:ext>
            </a:extLst>
          </p:cNvPr>
          <p:cNvSpPr txBox="1"/>
          <p:nvPr/>
        </p:nvSpPr>
        <p:spPr>
          <a:xfrm>
            <a:off x="77813" y="4785525"/>
            <a:ext cx="1875300" cy="29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ACL 2020</a:t>
            </a:r>
            <a:endParaRPr/>
          </a:p>
        </p:txBody>
      </p:sp>
      <p:sp>
        <p:nvSpPr>
          <p:cNvPr id="41" name="Rectangle 40">
            <a:extLst>
              <a:ext uri="{FF2B5EF4-FFF2-40B4-BE49-F238E27FC236}">
                <a16:creationId xmlns:a16="http://schemas.microsoft.com/office/drawing/2014/main" id="{8EA4218D-CCEC-7C44-83C3-D01326ECA4AB}"/>
              </a:ext>
            </a:extLst>
          </p:cNvPr>
          <p:cNvSpPr/>
          <p:nvPr/>
        </p:nvSpPr>
        <p:spPr>
          <a:xfrm>
            <a:off x="2842656" y="4570435"/>
            <a:ext cx="3947279" cy="307777"/>
          </a:xfrm>
          <a:prstGeom prst="rect">
            <a:avLst/>
          </a:prstGeom>
        </p:spPr>
        <p:txBody>
          <a:bodyPr wrap="square">
            <a:spAutoFit/>
          </a:bodyPr>
          <a:lstStyle/>
          <a:p>
            <a:r>
              <a:rPr lang="en-US">
                <a:latin typeface="Times New Roman" panose="02020603050405020304" pitchFamily="18" charset="0"/>
                <a:cs typeface="Times New Roman" panose="02020603050405020304" pitchFamily="18" charset="0"/>
              </a:rPr>
              <a:t>MART is typically more coherent, less redundant </a:t>
            </a:r>
          </a:p>
        </p:txBody>
      </p:sp>
    </p:spTree>
    <p:extLst>
      <p:ext uri="{BB962C8B-B14F-4D97-AF65-F5344CB8AC3E}">
        <p14:creationId xmlns:p14="http://schemas.microsoft.com/office/powerpoint/2010/main" val="203323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7" name="Google Shape;57;p13">
            <a:extLst>
              <a:ext uri="{FF2B5EF4-FFF2-40B4-BE49-F238E27FC236}">
                <a16:creationId xmlns:a16="http://schemas.microsoft.com/office/drawing/2014/main" id="{B48BE18F-6C2F-B340-8865-B81D5642E7C6}"/>
              </a:ext>
            </a:extLst>
          </p:cNvPr>
          <p:cNvSpPr txBox="1"/>
          <p:nvPr/>
        </p:nvSpPr>
        <p:spPr>
          <a:xfrm>
            <a:off x="77812" y="110666"/>
            <a:ext cx="3799794" cy="46534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Times New Roman" panose="02020603050405020304" pitchFamily="18" charset="0"/>
                <a:cs typeface="Times New Roman" panose="02020603050405020304" pitchFamily="18" charset="0"/>
              </a:rPr>
              <a:t>Qualitative Examples</a:t>
            </a:r>
            <a:endParaRPr sz="2400">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F9A8713A-780A-F64C-9F30-F5586482036A}"/>
              </a:ext>
            </a:extLst>
          </p:cNvPr>
          <p:cNvGrpSpPr/>
          <p:nvPr/>
        </p:nvGrpSpPr>
        <p:grpSpPr>
          <a:xfrm>
            <a:off x="349014" y="700942"/>
            <a:ext cx="4112626" cy="714766"/>
            <a:chOff x="860906" y="601424"/>
            <a:chExt cx="6366151" cy="1106424"/>
          </a:xfrm>
        </p:grpSpPr>
        <p:pic>
          <p:nvPicPr>
            <p:cNvPr id="10" name="Picture 9" descr="A person looking at the camera&#10;&#10;Description automatically generated">
              <a:extLst>
                <a:ext uri="{FF2B5EF4-FFF2-40B4-BE49-F238E27FC236}">
                  <a16:creationId xmlns:a16="http://schemas.microsoft.com/office/drawing/2014/main" id="{03534FFE-F5CF-6849-A8FD-423D776414D2}"/>
                </a:ext>
              </a:extLst>
            </p:cNvPr>
            <p:cNvPicPr>
              <a:picLocks noChangeAspect="1"/>
            </p:cNvPicPr>
            <p:nvPr/>
          </p:nvPicPr>
          <p:blipFill>
            <a:blip r:embed="rId3"/>
            <a:stretch>
              <a:fillRect/>
            </a:stretch>
          </p:blipFill>
          <p:spPr>
            <a:xfrm>
              <a:off x="860906" y="601424"/>
              <a:ext cx="1473791" cy="1106424"/>
            </a:xfrm>
            <a:prstGeom prst="rect">
              <a:avLst/>
            </a:prstGeom>
          </p:spPr>
        </p:pic>
        <p:pic>
          <p:nvPicPr>
            <p:cNvPr id="11" name="Picture 10" descr="A person holding a guitar&#10;&#10;Description automatically generated">
              <a:extLst>
                <a:ext uri="{FF2B5EF4-FFF2-40B4-BE49-F238E27FC236}">
                  <a16:creationId xmlns:a16="http://schemas.microsoft.com/office/drawing/2014/main" id="{BB62768E-F527-A24C-9960-BA4F07E89C3D}"/>
                </a:ext>
              </a:extLst>
            </p:cNvPr>
            <p:cNvPicPr>
              <a:picLocks noChangeAspect="1"/>
            </p:cNvPicPr>
            <p:nvPr/>
          </p:nvPicPr>
          <p:blipFill>
            <a:blip r:embed="rId4"/>
            <a:stretch>
              <a:fillRect/>
            </a:stretch>
          </p:blipFill>
          <p:spPr>
            <a:xfrm>
              <a:off x="2001216" y="601424"/>
              <a:ext cx="1473791" cy="1106424"/>
            </a:xfrm>
            <a:prstGeom prst="rect">
              <a:avLst/>
            </a:prstGeom>
          </p:spPr>
        </p:pic>
        <p:pic>
          <p:nvPicPr>
            <p:cNvPr id="12" name="Picture 11" descr="A picture containing person, indoor, man, holding&#10;&#10;Description automatically generated">
              <a:extLst>
                <a:ext uri="{FF2B5EF4-FFF2-40B4-BE49-F238E27FC236}">
                  <a16:creationId xmlns:a16="http://schemas.microsoft.com/office/drawing/2014/main" id="{21F1C47E-2FF6-4E44-BF9F-2558C7426D38}"/>
                </a:ext>
              </a:extLst>
            </p:cNvPr>
            <p:cNvPicPr>
              <a:picLocks noChangeAspect="1"/>
            </p:cNvPicPr>
            <p:nvPr/>
          </p:nvPicPr>
          <p:blipFill>
            <a:blip r:embed="rId5"/>
            <a:stretch>
              <a:fillRect/>
            </a:stretch>
          </p:blipFill>
          <p:spPr>
            <a:xfrm>
              <a:off x="3260287" y="601424"/>
              <a:ext cx="1473791" cy="1106424"/>
            </a:xfrm>
            <a:prstGeom prst="rect">
              <a:avLst/>
            </a:prstGeom>
          </p:spPr>
        </p:pic>
        <p:pic>
          <p:nvPicPr>
            <p:cNvPr id="13" name="Picture 12" descr="A picture containing person, indoor, man, holding&#10;&#10;Description automatically generated">
              <a:extLst>
                <a:ext uri="{FF2B5EF4-FFF2-40B4-BE49-F238E27FC236}">
                  <a16:creationId xmlns:a16="http://schemas.microsoft.com/office/drawing/2014/main" id="{AA50AFD6-201A-CF41-B20B-2BD89D71C25F}"/>
                </a:ext>
              </a:extLst>
            </p:cNvPr>
            <p:cNvPicPr>
              <a:picLocks noChangeAspect="1"/>
            </p:cNvPicPr>
            <p:nvPr/>
          </p:nvPicPr>
          <p:blipFill>
            <a:blip r:embed="rId6"/>
            <a:stretch>
              <a:fillRect/>
            </a:stretch>
          </p:blipFill>
          <p:spPr>
            <a:xfrm>
              <a:off x="4400597" y="601424"/>
              <a:ext cx="1470610" cy="1106424"/>
            </a:xfrm>
            <a:prstGeom prst="rect">
              <a:avLst/>
            </a:prstGeom>
          </p:spPr>
        </p:pic>
        <p:pic>
          <p:nvPicPr>
            <p:cNvPr id="14" name="Picture 13" descr="A picture containing person, indoor, man, holding&#10;&#10;Description automatically generated">
              <a:extLst>
                <a:ext uri="{FF2B5EF4-FFF2-40B4-BE49-F238E27FC236}">
                  <a16:creationId xmlns:a16="http://schemas.microsoft.com/office/drawing/2014/main" id="{E63B9EB6-5919-1840-8107-FE54F192EB32}"/>
                </a:ext>
              </a:extLst>
            </p:cNvPr>
            <p:cNvPicPr>
              <a:picLocks noChangeAspect="1"/>
            </p:cNvPicPr>
            <p:nvPr/>
          </p:nvPicPr>
          <p:blipFill>
            <a:blip r:embed="rId7"/>
            <a:stretch>
              <a:fillRect/>
            </a:stretch>
          </p:blipFill>
          <p:spPr>
            <a:xfrm>
              <a:off x="5753266" y="601424"/>
              <a:ext cx="1473791" cy="1106424"/>
            </a:xfrm>
            <a:prstGeom prst="rect">
              <a:avLst/>
            </a:prstGeom>
          </p:spPr>
        </p:pic>
      </p:grpSp>
      <p:sp>
        <p:nvSpPr>
          <p:cNvPr id="15" name="Rectangle 14">
            <a:extLst>
              <a:ext uri="{FF2B5EF4-FFF2-40B4-BE49-F238E27FC236}">
                <a16:creationId xmlns:a16="http://schemas.microsoft.com/office/drawing/2014/main" id="{E7E5B1B1-BED3-0242-A2A9-6B9C9B187E7A}"/>
              </a:ext>
            </a:extLst>
          </p:cNvPr>
          <p:cNvSpPr/>
          <p:nvPr/>
        </p:nvSpPr>
        <p:spPr>
          <a:xfrm>
            <a:off x="182652" y="1490942"/>
            <a:ext cx="1413740" cy="246221"/>
          </a:xfrm>
          <a:prstGeom prst="rect">
            <a:avLst/>
          </a:prstGeom>
        </p:spPr>
        <p:txBody>
          <a:bodyPr wrap="square">
            <a:spAutoFit/>
          </a:bodyPr>
          <a:lstStyle/>
          <a:p>
            <a:r>
              <a:rPr lang="en-US" sz="1000" b="1" dirty="0">
                <a:latin typeface="Times New Roman" panose="02020603050405020304" pitchFamily="18" charset="0"/>
                <a:cs typeface="Times New Roman" panose="02020603050405020304" pitchFamily="18" charset="0"/>
              </a:rPr>
              <a:t>Vanilla Transformer</a:t>
            </a:r>
          </a:p>
        </p:txBody>
      </p:sp>
      <p:sp>
        <p:nvSpPr>
          <p:cNvPr id="16" name="Rectangle 15">
            <a:extLst>
              <a:ext uri="{FF2B5EF4-FFF2-40B4-BE49-F238E27FC236}">
                <a16:creationId xmlns:a16="http://schemas.microsoft.com/office/drawing/2014/main" id="{6DB10802-0602-E24A-9EFB-AB4BB467A55F}"/>
              </a:ext>
            </a:extLst>
          </p:cNvPr>
          <p:cNvSpPr/>
          <p:nvPr/>
        </p:nvSpPr>
        <p:spPr>
          <a:xfrm>
            <a:off x="353243" y="1657310"/>
            <a:ext cx="4145324" cy="553998"/>
          </a:xfrm>
          <a:prstGeom prst="rect">
            <a:avLst/>
          </a:prstGeom>
        </p:spPr>
        <p:txBody>
          <a:bodyPr wrap="square">
            <a:spAutoFit/>
          </a:bodyPr>
          <a:lstStyle/>
          <a:p>
            <a:r>
              <a:rPr lang="en-US" sz="1000" dirty="0">
                <a:solidFill>
                  <a:srgbClr val="FF0000"/>
                </a:solidFill>
                <a:latin typeface="Times New Roman" panose="02020603050405020304" pitchFamily="18" charset="0"/>
                <a:cs typeface="Times New Roman" panose="02020603050405020304" pitchFamily="18" charset="0"/>
              </a:rPr>
              <a:t>He</a:t>
            </a:r>
            <a:r>
              <a:rPr lang="en-US" sz="1000" dirty="0">
                <a:solidFill>
                  <a:schemeClr val="tx1"/>
                </a:solidFill>
                <a:latin typeface="Times New Roman" panose="02020603050405020304" pitchFamily="18" charset="0"/>
                <a:cs typeface="Times New Roman" panose="02020603050405020304" pitchFamily="18" charset="0"/>
              </a:rPr>
              <a:t> is sitting down in a chair. He continues playing the harmonica and ends by looking off into the distance. He continues playing the harmonica and looking off into the distance. He stops playing and looks at the camera.</a:t>
            </a:r>
          </a:p>
        </p:txBody>
      </p:sp>
      <p:sp>
        <p:nvSpPr>
          <p:cNvPr id="18" name="Rectangle 17">
            <a:extLst>
              <a:ext uri="{FF2B5EF4-FFF2-40B4-BE49-F238E27FC236}">
                <a16:creationId xmlns:a16="http://schemas.microsoft.com/office/drawing/2014/main" id="{9F0C229C-3DEE-904D-B674-899CDFBDC64A}"/>
              </a:ext>
            </a:extLst>
          </p:cNvPr>
          <p:cNvSpPr/>
          <p:nvPr/>
        </p:nvSpPr>
        <p:spPr>
          <a:xfrm>
            <a:off x="182652" y="2138097"/>
            <a:ext cx="1133766" cy="246221"/>
          </a:xfrm>
          <a:prstGeom prst="rect">
            <a:avLst/>
          </a:prstGeom>
        </p:spPr>
        <p:txBody>
          <a:bodyPr wrap="square">
            <a:spAutoFit/>
          </a:bodyPr>
          <a:lstStyle/>
          <a:p>
            <a:r>
              <a:rPr lang="en-US" sz="1000" b="1" dirty="0">
                <a:latin typeface="Times New Roman" panose="02020603050405020304" pitchFamily="18" charset="0"/>
                <a:cs typeface="Times New Roman" panose="02020603050405020304" pitchFamily="18" charset="0"/>
              </a:rPr>
              <a:t>Transformer-XL</a:t>
            </a:r>
          </a:p>
        </p:txBody>
      </p:sp>
      <p:sp>
        <p:nvSpPr>
          <p:cNvPr id="19" name="Rectangle 18">
            <a:extLst>
              <a:ext uri="{FF2B5EF4-FFF2-40B4-BE49-F238E27FC236}">
                <a16:creationId xmlns:a16="http://schemas.microsoft.com/office/drawing/2014/main" id="{DC7CEB3B-A60E-2445-8B1A-C82A537F32E7}"/>
              </a:ext>
            </a:extLst>
          </p:cNvPr>
          <p:cNvSpPr/>
          <p:nvPr/>
        </p:nvSpPr>
        <p:spPr>
          <a:xfrm>
            <a:off x="349014" y="2317136"/>
            <a:ext cx="4149553" cy="707886"/>
          </a:xfrm>
          <a:prstGeom prst="rect">
            <a:avLst/>
          </a:prstGeom>
        </p:spPr>
        <p:txBody>
          <a:bodyPr wrap="square">
            <a:spAutoFit/>
          </a:bodyPr>
          <a:lstStyle/>
          <a:p>
            <a:r>
              <a:rPr lang="en-US" sz="1000" dirty="0">
                <a:solidFill>
                  <a:srgbClr val="00B050"/>
                </a:solidFill>
                <a:latin typeface="Times New Roman" panose="02020603050405020304" pitchFamily="18" charset="0"/>
                <a:cs typeface="Times New Roman" panose="02020603050405020304" pitchFamily="18" charset="0"/>
              </a:rPr>
              <a:t>A man </a:t>
            </a:r>
            <a:r>
              <a:rPr lang="en-US" sz="1000" dirty="0">
                <a:solidFill>
                  <a:schemeClr val="tx1"/>
                </a:solidFill>
                <a:latin typeface="Times New Roman" panose="02020603050405020304" pitchFamily="18" charset="0"/>
                <a:cs typeface="Times New Roman" panose="02020603050405020304" pitchFamily="18" charset="0"/>
              </a:rPr>
              <a:t>is seen speaking to the camera while holding a harmonica. </a:t>
            </a:r>
            <a:r>
              <a:rPr lang="en-US" sz="1000" dirty="0">
                <a:solidFill>
                  <a:srgbClr val="00B050"/>
                </a:solidFill>
                <a:latin typeface="Times New Roman" panose="02020603050405020304" pitchFamily="18" charset="0"/>
                <a:cs typeface="Times New Roman" panose="02020603050405020304" pitchFamily="18" charset="0"/>
              </a:rPr>
              <a:t>He</a:t>
            </a:r>
            <a:r>
              <a:rPr lang="en-US" sz="1000" dirty="0">
                <a:solidFill>
                  <a:schemeClr val="tx1"/>
                </a:solidFill>
                <a:latin typeface="Times New Roman" panose="02020603050405020304" pitchFamily="18" charset="0"/>
                <a:cs typeface="Times New Roman" panose="02020603050405020304" pitchFamily="18" charset="0"/>
              </a:rPr>
              <a:t> continues playing the harmonica while looking at the camera. </a:t>
            </a:r>
            <a:r>
              <a:rPr lang="en-US" sz="1000" dirty="0">
                <a:solidFill>
                  <a:srgbClr val="00B050"/>
                </a:solidFill>
                <a:latin typeface="Times New Roman" panose="02020603050405020304" pitchFamily="18" charset="0"/>
                <a:cs typeface="Times New Roman" panose="02020603050405020304" pitchFamily="18" charset="0"/>
              </a:rPr>
              <a:t>He</a:t>
            </a:r>
            <a:r>
              <a:rPr lang="en-US" sz="1000" dirty="0">
                <a:solidFill>
                  <a:schemeClr val="tx1"/>
                </a:solidFill>
                <a:latin typeface="Times New Roman" panose="02020603050405020304" pitchFamily="18" charset="0"/>
                <a:cs typeface="Times New Roman" panose="02020603050405020304" pitchFamily="18" charset="0"/>
              </a:rPr>
              <a:t> continues playing the instrument and looking off into the distance. </a:t>
            </a:r>
            <a:r>
              <a:rPr lang="en-US" sz="1000" dirty="0">
                <a:solidFill>
                  <a:srgbClr val="00B050"/>
                </a:solidFill>
                <a:latin typeface="Times New Roman" panose="02020603050405020304" pitchFamily="18" charset="0"/>
                <a:cs typeface="Times New Roman" panose="02020603050405020304" pitchFamily="18" charset="0"/>
              </a:rPr>
              <a:t>He</a:t>
            </a:r>
            <a:r>
              <a:rPr lang="en-US" sz="1000" dirty="0">
                <a:solidFill>
                  <a:schemeClr val="tx1"/>
                </a:solidFill>
                <a:latin typeface="Times New Roman" panose="02020603050405020304" pitchFamily="18" charset="0"/>
                <a:cs typeface="Times New Roman" panose="02020603050405020304" pitchFamily="18" charset="0"/>
              </a:rPr>
              <a:t> continues playing and stops playing.</a:t>
            </a:r>
          </a:p>
        </p:txBody>
      </p:sp>
      <p:sp>
        <p:nvSpPr>
          <p:cNvPr id="20" name="Rectangle 19">
            <a:extLst>
              <a:ext uri="{FF2B5EF4-FFF2-40B4-BE49-F238E27FC236}">
                <a16:creationId xmlns:a16="http://schemas.microsoft.com/office/drawing/2014/main" id="{F585CC4B-444F-9E49-A62C-4DB579FDA07B}"/>
              </a:ext>
            </a:extLst>
          </p:cNvPr>
          <p:cNvSpPr/>
          <p:nvPr/>
        </p:nvSpPr>
        <p:spPr>
          <a:xfrm>
            <a:off x="182652" y="3001776"/>
            <a:ext cx="1461478" cy="246221"/>
          </a:xfrm>
          <a:prstGeom prst="rect">
            <a:avLst/>
          </a:prstGeom>
        </p:spPr>
        <p:txBody>
          <a:bodyPr wrap="square">
            <a:spAutoFit/>
          </a:bodyPr>
          <a:lstStyle/>
          <a:p>
            <a:r>
              <a:rPr lang="en-US" sz="1000" b="1" dirty="0">
                <a:latin typeface="Times New Roman" panose="02020603050405020304" pitchFamily="18" charset="0"/>
                <a:cs typeface="Times New Roman" panose="02020603050405020304" pitchFamily="18" charset="0"/>
              </a:rPr>
              <a:t>MART (ours)</a:t>
            </a:r>
          </a:p>
        </p:txBody>
      </p:sp>
      <p:sp>
        <p:nvSpPr>
          <p:cNvPr id="21" name="Rectangle 20">
            <a:extLst>
              <a:ext uri="{FF2B5EF4-FFF2-40B4-BE49-F238E27FC236}">
                <a16:creationId xmlns:a16="http://schemas.microsoft.com/office/drawing/2014/main" id="{6671958E-60A8-5245-8EC5-0D143CC0C910}"/>
              </a:ext>
            </a:extLst>
          </p:cNvPr>
          <p:cNvSpPr/>
          <p:nvPr/>
        </p:nvSpPr>
        <p:spPr>
          <a:xfrm>
            <a:off x="362858" y="3180815"/>
            <a:ext cx="4024472" cy="553998"/>
          </a:xfrm>
          <a:prstGeom prst="rect">
            <a:avLst/>
          </a:prstGeom>
        </p:spPr>
        <p:txBody>
          <a:bodyPr wrap="square">
            <a:spAutoFit/>
          </a:bodyPr>
          <a:lstStyle/>
          <a:p>
            <a:r>
              <a:rPr lang="en-US" sz="1000" dirty="0">
                <a:solidFill>
                  <a:srgbClr val="00B050"/>
                </a:solidFill>
                <a:latin typeface="Times New Roman" panose="02020603050405020304" pitchFamily="18" charset="0"/>
                <a:cs typeface="Times New Roman" panose="02020603050405020304" pitchFamily="18" charset="0"/>
              </a:rPr>
              <a:t>A man </a:t>
            </a:r>
            <a:r>
              <a:rPr lang="en-US" sz="1000" dirty="0">
                <a:solidFill>
                  <a:schemeClr val="tx1"/>
                </a:solidFill>
                <a:latin typeface="Times New Roman" panose="02020603050405020304" pitchFamily="18" charset="0"/>
                <a:cs typeface="Times New Roman" panose="02020603050405020304" pitchFamily="18" charset="0"/>
              </a:rPr>
              <a:t>is sitting down talking to the camera while holding a camera. </a:t>
            </a:r>
            <a:r>
              <a:rPr lang="en-US" sz="1000" dirty="0">
                <a:solidFill>
                  <a:srgbClr val="00B050"/>
                </a:solidFill>
                <a:latin typeface="Times New Roman" panose="02020603050405020304" pitchFamily="18" charset="0"/>
                <a:cs typeface="Times New Roman" panose="02020603050405020304" pitchFamily="18" charset="0"/>
              </a:rPr>
              <a:t>He</a:t>
            </a:r>
            <a:r>
              <a:rPr lang="en-US" sz="1000" dirty="0">
                <a:solidFill>
                  <a:schemeClr val="tx1"/>
                </a:solidFill>
                <a:latin typeface="Times New Roman" panose="02020603050405020304" pitchFamily="18" charset="0"/>
                <a:cs typeface="Times New Roman" panose="02020603050405020304" pitchFamily="18" charset="0"/>
              </a:rPr>
              <a:t> takes a harmonica and begins playing his harmonica. </a:t>
            </a:r>
            <a:r>
              <a:rPr lang="en-US" sz="1000" dirty="0">
                <a:solidFill>
                  <a:srgbClr val="00B050"/>
                </a:solidFill>
                <a:latin typeface="Times New Roman" panose="02020603050405020304" pitchFamily="18" charset="0"/>
                <a:cs typeface="Times New Roman" panose="02020603050405020304" pitchFamily="18" charset="0"/>
              </a:rPr>
              <a:t>He</a:t>
            </a:r>
            <a:r>
              <a:rPr lang="en-US" sz="1000" dirty="0">
                <a:solidFill>
                  <a:schemeClr val="tx1"/>
                </a:solidFill>
                <a:latin typeface="Times New Roman" panose="02020603050405020304" pitchFamily="18" charset="0"/>
                <a:cs typeface="Times New Roman" panose="02020603050405020304" pitchFamily="18" charset="0"/>
              </a:rPr>
              <a:t> continues playing the harmonica as he continues playing. </a:t>
            </a:r>
            <a:r>
              <a:rPr lang="en-US" sz="1000" dirty="0">
                <a:solidFill>
                  <a:srgbClr val="00B050"/>
                </a:solidFill>
                <a:latin typeface="Times New Roman" panose="02020603050405020304" pitchFamily="18" charset="0"/>
                <a:cs typeface="Times New Roman" panose="02020603050405020304" pitchFamily="18" charset="0"/>
              </a:rPr>
              <a:t>He</a:t>
            </a:r>
            <a:r>
              <a:rPr lang="en-US" sz="1000" dirty="0">
                <a:solidFill>
                  <a:schemeClr val="tx1"/>
                </a:solidFill>
                <a:latin typeface="Times New Roman" panose="02020603050405020304" pitchFamily="18" charset="0"/>
                <a:cs typeface="Times New Roman" panose="02020603050405020304" pitchFamily="18" charset="0"/>
              </a:rPr>
              <a:t> stops and looks at the camera.</a:t>
            </a:r>
          </a:p>
        </p:txBody>
      </p:sp>
      <p:sp>
        <p:nvSpPr>
          <p:cNvPr id="22" name="Rectangle 21">
            <a:extLst>
              <a:ext uri="{FF2B5EF4-FFF2-40B4-BE49-F238E27FC236}">
                <a16:creationId xmlns:a16="http://schemas.microsoft.com/office/drawing/2014/main" id="{78BE4E17-EDC8-7949-B29C-C7A05D1C654D}"/>
              </a:ext>
            </a:extLst>
          </p:cNvPr>
          <p:cNvSpPr/>
          <p:nvPr/>
        </p:nvSpPr>
        <p:spPr>
          <a:xfrm>
            <a:off x="188385" y="3689637"/>
            <a:ext cx="1461478" cy="246221"/>
          </a:xfrm>
          <a:prstGeom prst="rect">
            <a:avLst/>
          </a:prstGeom>
        </p:spPr>
        <p:txBody>
          <a:bodyPr wrap="square">
            <a:spAutoFit/>
          </a:bodyPr>
          <a:lstStyle/>
          <a:p>
            <a:r>
              <a:rPr lang="en-US" sz="1000" b="1" dirty="0">
                <a:latin typeface="Times New Roman" panose="02020603050405020304" pitchFamily="18" charset="0"/>
                <a:cs typeface="Times New Roman" panose="02020603050405020304" pitchFamily="18" charset="0"/>
              </a:rPr>
              <a:t>Ground-Truth</a:t>
            </a:r>
          </a:p>
        </p:txBody>
      </p:sp>
      <p:sp>
        <p:nvSpPr>
          <p:cNvPr id="23" name="Rectangle 22">
            <a:extLst>
              <a:ext uri="{FF2B5EF4-FFF2-40B4-BE49-F238E27FC236}">
                <a16:creationId xmlns:a16="http://schemas.microsoft.com/office/drawing/2014/main" id="{DE152F34-6F9D-4C48-90D7-8B5092C87BFA}"/>
              </a:ext>
            </a:extLst>
          </p:cNvPr>
          <p:cNvSpPr/>
          <p:nvPr/>
        </p:nvSpPr>
        <p:spPr>
          <a:xfrm>
            <a:off x="368990" y="3843176"/>
            <a:ext cx="4145324" cy="707886"/>
          </a:xfrm>
          <a:prstGeom prst="rect">
            <a:avLst/>
          </a:prstGeom>
        </p:spPr>
        <p:txBody>
          <a:bodyPr wrap="square">
            <a:spAutoFit/>
          </a:bodyPr>
          <a:lstStyle/>
          <a:p>
            <a:r>
              <a:rPr lang="en-US" sz="1000" dirty="0">
                <a:latin typeface="Times New Roman" panose="02020603050405020304" pitchFamily="18" charset="0"/>
                <a:cs typeface="Times New Roman" panose="02020603050405020304" pitchFamily="18" charset="0"/>
              </a:rPr>
              <a:t>A young man wearing a Cuervo black shirt stares and speaks to the camera as he sits on his chair. He puts a harmonica to his mouth and begins playing. He plays on for about a minute and is very into his song. He then puts the harmonica down and looks into the camera as the video comes to an end.</a:t>
            </a:r>
          </a:p>
        </p:txBody>
      </p:sp>
      <p:sp>
        <p:nvSpPr>
          <p:cNvPr id="24" name="Rectangle 23">
            <a:extLst>
              <a:ext uri="{FF2B5EF4-FFF2-40B4-BE49-F238E27FC236}">
                <a16:creationId xmlns:a16="http://schemas.microsoft.com/office/drawing/2014/main" id="{470D131C-68B8-FE40-86B5-DC531B0E9AD0}"/>
              </a:ext>
            </a:extLst>
          </p:cNvPr>
          <p:cNvSpPr/>
          <p:nvPr/>
        </p:nvSpPr>
        <p:spPr>
          <a:xfrm>
            <a:off x="4528086" y="1490286"/>
            <a:ext cx="1413740" cy="246221"/>
          </a:xfrm>
          <a:prstGeom prst="rect">
            <a:avLst/>
          </a:prstGeom>
        </p:spPr>
        <p:txBody>
          <a:bodyPr wrap="square">
            <a:spAutoFit/>
          </a:bodyPr>
          <a:lstStyle/>
          <a:p>
            <a:r>
              <a:rPr lang="en-US" sz="1000" b="1" dirty="0">
                <a:latin typeface="Times New Roman" panose="02020603050405020304" pitchFamily="18" charset="0"/>
                <a:cs typeface="Times New Roman" panose="02020603050405020304" pitchFamily="18" charset="0"/>
              </a:rPr>
              <a:t>Vanilla Transformer</a:t>
            </a:r>
          </a:p>
        </p:txBody>
      </p:sp>
      <p:sp>
        <p:nvSpPr>
          <p:cNvPr id="25" name="Rectangle 24">
            <a:extLst>
              <a:ext uri="{FF2B5EF4-FFF2-40B4-BE49-F238E27FC236}">
                <a16:creationId xmlns:a16="http://schemas.microsoft.com/office/drawing/2014/main" id="{2A78E025-F862-E143-8FF2-40191C045A1C}"/>
              </a:ext>
            </a:extLst>
          </p:cNvPr>
          <p:cNvSpPr/>
          <p:nvPr/>
        </p:nvSpPr>
        <p:spPr>
          <a:xfrm>
            <a:off x="4706351" y="1657010"/>
            <a:ext cx="4167169" cy="400110"/>
          </a:xfrm>
          <a:prstGeom prst="rect">
            <a:avLst/>
          </a:prstGeom>
        </p:spPr>
        <p:txBody>
          <a:bodyPr wrap="square">
            <a:spAutoFit/>
          </a:bodyPr>
          <a:lstStyle/>
          <a:p>
            <a:r>
              <a:rPr lang="en-US" sz="1000" dirty="0">
                <a:solidFill>
                  <a:srgbClr val="FF0000"/>
                </a:solidFill>
                <a:latin typeface="Times New Roman" panose="02020603050405020304" pitchFamily="18" charset="0"/>
                <a:cs typeface="Times New Roman" panose="02020603050405020304" pitchFamily="18" charset="0"/>
              </a:rPr>
              <a:t>A girl </a:t>
            </a:r>
            <a:r>
              <a:rPr lang="en-US" sz="1000" dirty="0">
                <a:solidFill>
                  <a:schemeClr val="tx1"/>
                </a:solidFill>
                <a:latin typeface="Times New Roman" panose="02020603050405020304" pitchFamily="18" charset="0"/>
                <a:cs typeface="Times New Roman" panose="02020603050405020304" pitchFamily="18" charset="0"/>
              </a:rPr>
              <a:t>is seen climbing across a set of monkey bars and leads into her climbing across a set of. </a:t>
            </a:r>
            <a:r>
              <a:rPr lang="en-US" sz="1000" dirty="0">
                <a:solidFill>
                  <a:srgbClr val="FF0000"/>
                </a:solidFill>
                <a:latin typeface="Times New Roman" panose="02020603050405020304" pitchFamily="18" charset="0"/>
                <a:cs typeface="Times New Roman" panose="02020603050405020304" pitchFamily="18" charset="0"/>
              </a:rPr>
              <a:t>He</a:t>
            </a:r>
            <a:r>
              <a:rPr lang="en-US" sz="1000" dirty="0">
                <a:solidFill>
                  <a:schemeClr val="tx1"/>
                </a:solidFill>
                <a:latin typeface="Times New Roman" panose="02020603050405020304" pitchFamily="18" charset="0"/>
                <a:cs typeface="Times New Roman" panose="02020603050405020304" pitchFamily="18" charset="0"/>
              </a:rPr>
              <a:t> jumps off the monkey bars and lands on a bridge.</a:t>
            </a:r>
          </a:p>
        </p:txBody>
      </p:sp>
      <p:sp>
        <p:nvSpPr>
          <p:cNvPr id="26" name="Rectangle 25">
            <a:extLst>
              <a:ext uri="{FF2B5EF4-FFF2-40B4-BE49-F238E27FC236}">
                <a16:creationId xmlns:a16="http://schemas.microsoft.com/office/drawing/2014/main" id="{6D7D5A17-54FC-C849-B357-2CC5431CF72B}"/>
              </a:ext>
            </a:extLst>
          </p:cNvPr>
          <p:cNvSpPr/>
          <p:nvPr/>
        </p:nvSpPr>
        <p:spPr>
          <a:xfrm>
            <a:off x="4528086" y="2138046"/>
            <a:ext cx="1133766" cy="246221"/>
          </a:xfrm>
          <a:prstGeom prst="rect">
            <a:avLst/>
          </a:prstGeom>
        </p:spPr>
        <p:txBody>
          <a:bodyPr wrap="square">
            <a:spAutoFit/>
          </a:bodyPr>
          <a:lstStyle/>
          <a:p>
            <a:r>
              <a:rPr lang="en-US" sz="1000" b="1" dirty="0">
                <a:latin typeface="Times New Roman" panose="02020603050405020304" pitchFamily="18" charset="0"/>
                <a:cs typeface="Times New Roman" panose="02020603050405020304" pitchFamily="18" charset="0"/>
              </a:rPr>
              <a:t>Transformer-XL</a:t>
            </a:r>
          </a:p>
        </p:txBody>
      </p:sp>
      <p:sp>
        <p:nvSpPr>
          <p:cNvPr id="27" name="Rectangle 26">
            <a:extLst>
              <a:ext uri="{FF2B5EF4-FFF2-40B4-BE49-F238E27FC236}">
                <a16:creationId xmlns:a16="http://schemas.microsoft.com/office/drawing/2014/main" id="{BFB7A1D8-0AE5-604E-8BC9-25DB88EA7BA6}"/>
              </a:ext>
            </a:extLst>
          </p:cNvPr>
          <p:cNvSpPr/>
          <p:nvPr/>
        </p:nvSpPr>
        <p:spPr>
          <a:xfrm>
            <a:off x="4693741" y="2319100"/>
            <a:ext cx="4091086" cy="553998"/>
          </a:xfrm>
          <a:prstGeom prst="rect">
            <a:avLst/>
          </a:prstGeom>
        </p:spPr>
        <p:txBody>
          <a:bodyPr wrap="square">
            <a:spAutoFit/>
          </a:bodyPr>
          <a:lstStyle/>
          <a:p>
            <a:r>
              <a:rPr lang="en-US" sz="1000" dirty="0">
                <a:solidFill>
                  <a:srgbClr val="00B050"/>
                </a:solidFill>
                <a:latin typeface="Times New Roman" panose="02020603050405020304" pitchFamily="18" charset="0"/>
                <a:cs typeface="Times New Roman" panose="02020603050405020304" pitchFamily="18" charset="0"/>
              </a:rPr>
              <a:t>A young child</a:t>
            </a:r>
            <a:r>
              <a:rPr lang="en-US" sz="1000" dirty="0">
                <a:solidFill>
                  <a:schemeClr val="tx1"/>
                </a:solidFill>
                <a:latin typeface="Times New Roman" panose="02020603050405020304" pitchFamily="18" charset="0"/>
                <a:cs typeface="Times New Roman" panose="02020603050405020304" pitchFamily="18" charset="0"/>
              </a:rPr>
              <a:t> is seen climbing across a set of monkey bars and climbing across a set of monkey bars. </a:t>
            </a:r>
            <a:r>
              <a:rPr lang="en-US" sz="1000" dirty="0">
                <a:solidFill>
                  <a:srgbClr val="00B050"/>
                </a:solidFill>
                <a:latin typeface="Times New Roman" panose="02020603050405020304" pitchFamily="18" charset="0"/>
                <a:cs typeface="Times New Roman" panose="02020603050405020304" pitchFamily="18" charset="0"/>
              </a:rPr>
              <a:t>The boy </a:t>
            </a:r>
            <a:r>
              <a:rPr lang="en-US" sz="1000" dirty="0">
                <a:solidFill>
                  <a:schemeClr val="tx1"/>
                </a:solidFill>
                <a:latin typeface="Times New Roman" panose="02020603050405020304" pitchFamily="18" charset="0"/>
                <a:cs typeface="Times New Roman" panose="02020603050405020304" pitchFamily="18" charset="0"/>
              </a:rPr>
              <a:t>jumps down and jumps down and jumps down.</a:t>
            </a:r>
          </a:p>
        </p:txBody>
      </p:sp>
      <p:sp>
        <p:nvSpPr>
          <p:cNvPr id="28" name="Rectangle 27">
            <a:extLst>
              <a:ext uri="{FF2B5EF4-FFF2-40B4-BE49-F238E27FC236}">
                <a16:creationId xmlns:a16="http://schemas.microsoft.com/office/drawing/2014/main" id="{1F6BE6E0-1AB2-7741-9B50-B7FFCCF1DCDD}"/>
              </a:ext>
            </a:extLst>
          </p:cNvPr>
          <p:cNvSpPr/>
          <p:nvPr/>
        </p:nvSpPr>
        <p:spPr>
          <a:xfrm>
            <a:off x="4572000" y="3007192"/>
            <a:ext cx="1461478" cy="246221"/>
          </a:xfrm>
          <a:prstGeom prst="rect">
            <a:avLst/>
          </a:prstGeom>
        </p:spPr>
        <p:txBody>
          <a:bodyPr wrap="square">
            <a:spAutoFit/>
          </a:bodyPr>
          <a:lstStyle/>
          <a:p>
            <a:r>
              <a:rPr lang="en-US" sz="1000" b="1" dirty="0">
                <a:latin typeface="Times New Roman" panose="02020603050405020304" pitchFamily="18" charset="0"/>
                <a:cs typeface="Times New Roman" panose="02020603050405020304" pitchFamily="18" charset="0"/>
              </a:rPr>
              <a:t>MART (ours)</a:t>
            </a:r>
          </a:p>
        </p:txBody>
      </p:sp>
      <p:sp>
        <p:nvSpPr>
          <p:cNvPr id="29" name="Rectangle 28">
            <a:extLst>
              <a:ext uri="{FF2B5EF4-FFF2-40B4-BE49-F238E27FC236}">
                <a16:creationId xmlns:a16="http://schemas.microsoft.com/office/drawing/2014/main" id="{5C7B5539-E8D9-3E4A-B536-5039F17BA777}"/>
              </a:ext>
            </a:extLst>
          </p:cNvPr>
          <p:cNvSpPr/>
          <p:nvPr/>
        </p:nvSpPr>
        <p:spPr>
          <a:xfrm>
            <a:off x="4693741" y="3174877"/>
            <a:ext cx="4024472" cy="400110"/>
          </a:xfrm>
          <a:prstGeom prst="rect">
            <a:avLst/>
          </a:prstGeom>
        </p:spPr>
        <p:txBody>
          <a:bodyPr wrap="square">
            <a:spAutoFit/>
          </a:bodyPr>
          <a:lstStyle/>
          <a:p>
            <a:r>
              <a:rPr lang="en-US" sz="1000" dirty="0">
                <a:solidFill>
                  <a:srgbClr val="00B050"/>
                </a:solidFill>
                <a:latin typeface="Times New Roman" panose="02020603050405020304" pitchFamily="18" charset="0"/>
                <a:cs typeface="Times New Roman" panose="02020603050405020304" pitchFamily="18" charset="0"/>
              </a:rPr>
              <a:t>A girl </a:t>
            </a:r>
            <a:r>
              <a:rPr lang="en-US" sz="1000" dirty="0">
                <a:latin typeface="Times New Roman" panose="02020603050405020304" pitchFamily="18" charset="0"/>
                <a:cs typeface="Times New Roman" panose="02020603050405020304" pitchFamily="18" charset="0"/>
              </a:rPr>
              <a:t>is seen speaking to the camera and leads into her climbing across a set of monkey bars. </a:t>
            </a:r>
            <a:r>
              <a:rPr lang="en-US" sz="1000" dirty="0">
                <a:solidFill>
                  <a:srgbClr val="00B050"/>
                </a:solidFill>
                <a:latin typeface="Times New Roman" panose="02020603050405020304" pitchFamily="18" charset="0"/>
                <a:cs typeface="Times New Roman" panose="02020603050405020304" pitchFamily="18" charset="0"/>
              </a:rPr>
              <a:t>She</a:t>
            </a:r>
            <a:r>
              <a:rPr lang="en-US" sz="1000" dirty="0">
                <a:latin typeface="Times New Roman" panose="02020603050405020304" pitchFamily="18" charset="0"/>
                <a:cs typeface="Times New Roman" panose="02020603050405020304" pitchFamily="18" charset="0"/>
              </a:rPr>
              <a:t> jumps off the bar and walks back to the camera.</a:t>
            </a:r>
          </a:p>
        </p:txBody>
      </p:sp>
      <p:sp>
        <p:nvSpPr>
          <p:cNvPr id="30" name="Rectangle 29">
            <a:extLst>
              <a:ext uri="{FF2B5EF4-FFF2-40B4-BE49-F238E27FC236}">
                <a16:creationId xmlns:a16="http://schemas.microsoft.com/office/drawing/2014/main" id="{606801DD-EC1A-B94A-880B-D597427BBFD7}"/>
              </a:ext>
            </a:extLst>
          </p:cNvPr>
          <p:cNvSpPr/>
          <p:nvPr/>
        </p:nvSpPr>
        <p:spPr>
          <a:xfrm>
            <a:off x="4572000" y="3689637"/>
            <a:ext cx="1461478" cy="246221"/>
          </a:xfrm>
          <a:prstGeom prst="rect">
            <a:avLst/>
          </a:prstGeom>
        </p:spPr>
        <p:txBody>
          <a:bodyPr wrap="square">
            <a:spAutoFit/>
          </a:bodyPr>
          <a:lstStyle/>
          <a:p>
            <a:r>
              <a:rPr lang="en-US" sz="1000" b="1" dirty="0">
                <a:latin typeface="Times New Roman" panose="02020603050405020304" pitchFamily="18" charset="0"/>
                <a:cs typeface="Times New Roman" panose="02020603050405020304" pitchFamily="18" charset="0"/>
              </a:rPr>
              <a:t>Ground-Truth</a:t>
            </a:r>
          </a:p>
        </p:txBody>
      </p:sp>
      <p:sp>
        <p:nvSpPr>
          <p:cNvPr id="31" name="Rectangle 30">
            <a:extLst>
              <a:ext uri="{FF2B5EF4-FFF2-40B4-BE49-F238E27FC236}">
                <a16:creationId xmlns:a16="http://schemas.microsoft.com/office/drawing/2014/main" id="{16211C88-E971-2E40-904A-A5DD294E20DD}"/>
              </a:ext>
            </a:extLst>
          </p:cNvPr>
          <p:cNvSpPr/>
          <p:nvPr/>
        </p:nvSpPr>
        <p:spPr>
          <a:xfrm>
            <a:off x="4703900" y="3843176"/>
            <a:ext cx="4024472" cy="400110"/>
          </a:xfrm>
          <a:prstGeom prst="rect">
            <a:avLst/>
          </a:prstGeom>
        </p:spPr>
        <p:txBody>
          <a:bodyPr wrap="square">
            <a:spAutoFit/>
          </a:bodyPr>
          <a:lstStyle/>
          <a:p>
            <a:r>
              <a:rPr lang="en-US" sz="1000" dirty="0">
                <a:latin typeface="Times New Roman" panose="02020603050405020304" pitchFamily="18" charset="0"/>
                <a:cs typeface="Times New Roman" panose="02020603050405020304" pitchFamily="18" charset="0"/>
              </a:rPr>
              <a:t>A little girl climbs the monkey bars of a play ground. Then, the little girl jumps to the ground and extend her arms.</a:t>
            </a:r>
          </a:p>
        </p:txBody>
      </p:sp>
      <p:grpSp>
        <p:nvGrpSpPr>
          <p:cNvPr id="32" name="Group 31">
            <a:extLst>
              <a:ext uri="{FF2B5EF4-FFF2-40B4-BE49-F238E27FC236}">
                <a16:creationId xmlns:a16="http://schemas.microsoft.com/office/drawing/2014/main" id="{4D3D0F13-E700-C440-92AF-AC55575793DB}"/>
              </a:ext>
            </a:extLst>
          </p:cNvPr>
          <p:cNvGrpSpPr/>
          <p:nvPr/>
        </p:nvGrpSpPr>
        <p:grpSpPr>
          <a:xfrm>
            <a:off x="4693741" y="703283"/>
            <a:ext cx="4114110" cy="716550"/>
            <a:chOff x="7799991" y="605095"/>
            <a:chExt cx="6368448" cy="1109185"/>
          </a:xfrm>
        </p:grpSpPr>
        <p:pic>
          <p:nvPicPr>
            <p:cNvPr id="33" name="Picture 32" descr="A close up of a person wearing glasses&#10;&#10;Description automatically generated">
              <a:extLst>
                <a:ext uri="{FF2B5EF4-FFF2-40B4-BE49-F238E27FC236}">
                  <a16:creationId xmlns:a16="http://schemas.microsoft.com/office/drawing/2014/main" id="{E7600F80-FB24-EE44-B31B-3078BCBA18E4}"/>
                </a:ext>
              </a:extLst>
            </p:cNvPr>
            <p:cNvPicPr>
              <a:picLocks/>
            </p:cNvPicPr>
            <p:nvPr/>
          </p:nvPicPr>
          <p:blipFill>
            <a:blip r:embed="rId8"/>
            <a:stretch>
              <a:fillRect/>
            </a:stretch>
          </p:blipFill>
          <p:spPr>
            <a:xfrm>
              <a:off x="7799991" y="605095"/>
              <a:ext cx="1645920" cy="1106424"/>
            </a:xfrm>
            <a:prstGeom prst="rect">
              <a:avLst/>
            </a:prstGeom>
          </p:spPr>
        </p:pic>
        <p:pic>
          <p:nvPicPr>
            <p:cNvPr id="34" name="Picture 33" descr="A person in a swing&#10;&#10;Description automatically generated">
              <a:extLst>
                <a:ext uri="{FF2B5EF4-FFF2-40B4-BE49-F238E27FC236}">
                  <a16:creationId xmlns:a16="http://schemas.microsoft.com/office/drawing/2014/main" id="{7456C8C6-D860-F540-A3DA-D2B11AAE6F7E}"/>
                </a:ext>
              </a:extLst>
            </p:cNvPr>
            <p:cNvPicPr>
              <a:picLocks/>
            </p:cNvPicPr>
            <p:nvPr/>
          </p:nvPicPr>
          <p:blipFill>
            <a:blip r:embed="rId9"/>
            <a:stretch>
              <a:fillRect/>
            </a:stretch>
          </p:blipFill>
          <p:spPr>
            <a:xfrm>
              <a:off x="8916995" y="605095"/>
              <a:ext cx="1645920" cy="1106424"/>
            </a:xfrm>
            <a:prstGeom prst="rect">
              <a:avLst/>
            </a:prstGeom>
          </p:spPr>
        </p:pic>
        <p:pic>
          <p:nvPicPr>
            <p:cNvPr id="35" name="Picture 34" descr="A picture containing outdoor, building, standing, riding&#10;&#10;Description automatically generated">
              <a:extLst>
                <a:ext uri="{FF2B5EF4-FFF2-40B4-BE49-F238E27FC236}">
                  <a16:creationId xmlns:a16="http://schemas.microsoft.com/office/drawing/2014/main" id="{8192E4C3-8D80-9843-80C7-BBD6780E8554}"/>
                </a:ext>
              </a:extLst>
            </p:cNvPr>
            <p:cNvPicPr>
              <a:picLocks/>
            </p:cNvPicPr>
            <p:nvPr/>
          </p:nvPicPr>
          <p:blipFill>
            <a:blip r:embed="rId10"/>
            <a:stretch>
              <a:fillRect/>
            </a:stretch>
          </p:blipFill>
          <p:spPr>
            <a:xfrm>
              <a:off x="9936781" y="607853"/>
              <a:ext cx="1645920" cy="1106424"/>
            </a:xfrm>
            <a:prstGeom prst="rect">
              <a:avLst/>
            </a:prstGeom>
          </p:spPr>
        </p:pic>
        <p:pic>
          <p:nvPicPr>
            <p:cNvPr id="36" name="Picture 35" descr="A picture containing person, outdoor, man, grass&#10;&#10;Description automatically generated">
              <a:extLst>
                <a:ext uri="{FF2B5EF4-FFF2-40B4-BE49-F238E27FC236}">
                  <a16:creationId xmlns:a16="http://schemas.microsoft.com/office/drawing/2014/main" id="{3846FFEA-FC8C-A242-89D2-29931DA6F5B7}"/>
                </a:ext>
              </a:extLst>
            </p:cNvPr>
            <p:cNvPicPr>
              <a:picLocks/>
            </p:cNvPicPr>
            <p:nvPr/>
          </p:nvPicPr>
          <p:blipFill>
            <a:blip r:embed="rId11"/>
            <a:stretch>
              <a:fillRect/>
            </a:stretch>
          </p:blipFill>
          <p:spPr>
            <a:xfrm>
              <a:off x="11110981" y="607853"/>
              <a:ext cx="1645920" cy="1106424"/>
            </a:xfrm>
            <a:prstGeom prst="rect">
              <a:avLst/>
            </a:prstGeom>
          </p:spPr>
        </p:pic>
        <p:pic>
          <p:nvPicPr>
            <p:cNvPr id="37" name="Picture 36" descr="A picture containing outdoor, grass, fence, person&#10;&#10;Description automatically generated">
              <a:extLst>
                <a:ext uri="{FF2B5EF4-FFF2-40B4-BE49-F238E27FC236}">
                  <a16:creationId xmlns:a16="http://schemas.microsoft.com/office/drawing/2014/main" id="{2A49C3F5-F5E5-D24E-942B-078AEE16FEF8}"/>
                </a:ext>
              </a:extLst>
            </p:cNvPr>
            <p:cNvPicPr>
              <a:picLocks/>
            </p:cNvPicPr>
            <p:nvPr/>
          </p:nvPicPr>
          <p:blipFill>
            <a:blip r:embed="rId12"/>
            <a:stretch>
              <a:fillRect/>
            </a:stretch>
          </p:blipFill>
          <p:spPr>
            <a:xfrm>
              <a:off x="12522519" y="607856"/>
              <a:ext cx="1645920" cy="1106424"/>
            </a:xfrm>
            <a:prstGeom prst="rect">
              <a:avLst/>
            </a:prstGeom>
          </p:spPr>
        </p:pic>
      </p:grpSp>
      <p:sp>
        <p:nvSpPr>
          <p:cNvPr id="38" name="Slide Number Placeholder 2">
            <a:extLst>
              <a:ext uri="{FF2B5EF4-FFF2-40B4-BE49-F238E27FC236}">
                <a16:creationId xmlns:a16="http://schemas.microsoft.com/office/drawing/2014/main" id="{5C6EFB23-AEA0-B047-ADE8-FAFF998CE1D7}"/>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a:t>16</a:t>
            </a:fld>
            <a:endParaRPr lang="en"/>
          </a:p>
        </p:txBody>
      </p:sp>
      <p:sp>
        <p:nvSpPr>
          <p:cNvPr id="40" name="Google Shape;57;p13">
            <a:extLst>
              <a:ext uri="{FF2B5EF4-FFF2-40B4-BE49-F238E27FC236}">
                <a16:creationId xmlns:a16="http://schemas.microsoft.com/office/drawing/2014/main" id="{618DFAD8-B90D-1E42-A695-B52F39D62173}"/>
              </a:ext>
            </a:extLst>
          </p:cNvPr>
          <p:cNvSpPr txBox="1"/>
          <p:nvPr/>
        </p:nvSpPr>
        <p:spPr>
          <a:xfrm>
            <a:off x="77813" y="4785525"/>
            <a:ext cx="1875300" cy="29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ACL 2020</a:t>
            </a:r>
            <a:endParaRPr/>
          </a:p>
        </p:txBody>
      </p:sp>
      <p:sp>
        <p:nvSpPr>
          <p:cNvPr id="41" name="Rectangle 40">
            <a:extLst>
              <a:ext uri="{FF2B5EF4-FFF2-40B4-BE49-F238E27FC236}">
                <a16:creationId xmlns:a16="http://schemas.microsoft.com/office/drawing/2014/main" id="{5ADD4555-D18F-9E43-8884-9E484CE2F496}"/>
              </a:ext>
            </a:extLst>
          </p:cNvPr>
          <p:cNvSpPr/>
          <p:nvPr/>
        </p:nvSpPr>
        <p:spPr>
          <a:xfrm>
            <a:off x="2842656" y="4570435"/>
            <a:ext cx="3947279" cy="307777"/>
          </a:xfrm>
          <a:prstGeom prst="rect">
            <a:avLst/>
          </a:prstGeom>
        </p:spPr>
        <p:txBody>
          <a:bodyPr wrap="square">
            <a:spAutoFit/>
          </a:bodyPr>
          <a:lstStyle/>
          <a:p>
            <a:r>
              <a:rPr lang="en-US">
                <a:latin typeface="Times New Roman" panose="02020603050405020304" pitchFamily="18" charset="0"/>
                <a:cs typeface="Times New Roman" panose="02020603050405020304" pitchFamily="18" charset="0"/>
              </a:rPr>
              <a:t>MART is typically more coherent, less redundant </a:t>
            </a:r>
          </a:p>
        </p:txBody>
      </p:sp>
    </p:spTree>
    <p:extLst>
      <p:ext uri="{BB962C8B-B14F-4D97-AF65-F5344CB8AC3E}">
        <p14:creationId xmlns:p14="http://schemas.microsoft.com/office/powerpoint/2010/main" val="4276948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7" name="Google Shape;57;p13">
            <a:extLst>
              <a:ext uri="{FF2B5EF4-FFF2-40B4-BE49-F238E27FC236}">
                <a16:creationId xmlns:a16="http://schemas.microsoft.com/office/drawing/2014/main" id="{B48BE18F-6C2F-B340-8865-B81D5642E7C6}"/>
              </a:ext>
            </a:extLst>
          </p:cNvPr>
          <p:cNvSpPr txBox="1"/>
          <p:nvPr/>
        </p:nvSpPr>
        <p:spPr>
          <a:xfrm>
            <a:off x="77812" y="110666"/>
            <a:ext cx="3799794" cy="46534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Times New Roman" panose="02020603050405020304" pitchFamily="18" charset="0"/>
                <a:cs typeface="Times New Roman" panose="02020603050405020304" pitchFamily="18" charset="0"/>
              </a:rPr>
              <a:t>Qualitative Examples</a:t>
            </a:r>
            <a:endParaRPr sz="2400">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F9A8713A-780A-F64C-9F30-F5586482036A}"/>
              </a:ext>
            </a:extLst>
          </p:cNvPr>
          <p:cNvGrpSpPr/>
          <p:nvPr/>
        </p:nvGrpSpPr>
        <p:grpSpPr>
          <a:xfrm>
            <a:off x="349014" y="700942"/>
            <a:ext cx="4112626" cy="714766"/>
            <a:chOff x="860906" y="601424"/>
            <a:chExt cx="6366151" cy="1106424"/>
          </a:xfrm>
        </p:grpSpPr>
        <p:pic>
          <p:nvPicPr>
            <p:cNvPr id="10" name="Picture 9" descr="A person looking at the camera&#10;&#10;Description automatically generated">
              <a:extLst>
                <a:ext uri="{FF2B5EF4-FFF2-40B4-BE49-F238E27FC236}">
                  <a16:creationId xmlns:a16="http://schemas.microsoft.com/office/drawing/2014/main" id="{03534FFE-F5CF-6849-A8FD-423D776414D2}"/>
                </a:ext>
              </a:extLst>
            </p:cNvPr>
            <p:cNvPicPr>
              <a:picLocks noChangeAspect="1"/>
            </p:cNvPicPr>
            <p:nvPr/>
          </p:nvPicPr>
          <p:blipFill>
            <a:blip r:embed="rId3"/>
            <a:stretch>
              <a:fillRect/>
            </a:stretch>
          </p:blipFill>
          <p:spPr>
            <a:xfrm>
              <a:off x="860906" y="601424"/>
              <a:ext cx="1473791" cy="1106424"/>
            </a:xfrm>
            <a:prstGeom prst="rect">
              <a:avLst/>
            </a:prstGeom>
          </p:spPr>
        </p:pic>
        <p:pic>
          <p:nvPicPr>
            <p:cNvPr id="11" name="Picture 10" descr="A person holding a guitar&#10;&#10;Description automatically generated">
              <a:extLst>
                <a:ext uri="{FF2B5EF4-FFF2-40B4-BE49-F238E27FC236}">
                  <a16:creationId xmlns:a16="http://schemas.microsoft.com/office/drawing/2014/main" id="{BB62768E-F527-A24C-9960-BA4F07E89C3D}"/>
                </a:ext>
              </a:extLst>
            </p:cNvPr>
            <p:cNvPicPr>
              <a:picLocks noChangeAspect="1"/>
            </p:cNvPicPr>
            <p:nvPr/>
          </p:nvPicPr>
          <p:blipFill>
            <a:blip r:embed="rId4"/>
            <a:stretch>
              <a:fillRect/>
            </a:stretch>
          </p:blipFill>
          <p:spPr>
            <a:xfrm>
              <a:off x="2001216" y="601424"/>
              <a:ext cx="1473791" cy="1106424"/>
            </a:xfrm>
            <a:prstGeom prst="rect">
              <a:avLst/>
            </a:prstGeom>
          </p:spPr>
        </p:pic>
        <p:pic>
          <p:nvPicPr>
            <p:cNvPr id="12" name="Picture 11" descr="A picture containing person, indoor, man, holding&#10;&#10;Description automatically generated">
              <a:extLst>
                <a:ext uri="{FF2B5EF4-FFF2-40B4-BE49-F238E27FC236}">
                  <a16:creationId xmlns:a16="http://schemas.microsoft.com/office/drawing/2014/main" id="{21F1C47E-2FF6-4E44-BF9F-2558C7426D38}"/>
                </a:ext>
              </a:extLst>
            </p:cNvPr>
            <p:cNvPicPr>
              <a:picLocks noChangeAspect="1"/>
            </p:cNvPicPr>
            <p:nvPr/>
          </p:nvPicPr>
          <p:blipFill>
            <a:blip r:embed="rId5"/>
            <a:stretch>
              <a:fillRect/>
            </a:stretch>
          </p:blipFill>
          <p:spPr>
            <a:xfrm>
              <a:off x="3260287" y="601424"/>
              <a:ext cx="1473791" cy="1106424"/>
            </a:xfrm>
            <a:prstGeom prst="rect">
              <a:avLst/>
            </a:prstGeom>
          </p:spPr>
        </p:pic>
        <p:pic>
          <p:nvPicPr>
            <p:cNvPr id="13" name="Picture 12" descr="A picture containing person, indoor, man, holding&#10;&#10;Description automatically generated">
              <a:extLst>
                <a:ext uri="{FF2B5EF4-FFF2-40B4-BE49-F238E27FC236}">
                  <a16:creationId xmlns:a16="http://schemas.microsoft.com/office/drawing/2014/main" id="{AA50AFD6-201A-CF41-B20B-2BD89D71C25F}"/>
                </a:ext>
              </a:extLst>
            </p:cNvPr>
            <p:cNvPicPr>
              <a:picLocks noChangeAspect="1"/>
            </p:cNvPicPr>
            <p:nvPr/>
          </p:nvPicPr>
          <p:blipFill>
            <a:blip r:embed="rId6"/>
            <a:stretch>
              <a:fillRect/>
            </a:stretch>
          </p:blipFill>
          <p:spPr>
            <a:xfrm>
              <a:off x="4400597" y="601424"/>
              <a:ext cx="1470610" cy="1106424"/>
            </a:xfrm>
            <a:prstGeom prst="rect">
              <a:avLst/>
            </a:prstGeom>
          </p:spPr>
        </p:pic>
        <p:pic>
          <p:nvPicPr>
            <p:cNvPr id="14" name="Picture 13" descr="A picture containing person, indoor, man, holding&#10;&#10;Description automatically generated">
              <a:extLst>
                <a:ext uri="{FF2B5EF4-FFF2-40B4-BE49-F238E27FC236}">
                  <a16:creationId xmlns:a16="http://schemas.microsoft.com/office/drawing/2014/main" id="{E63B9EB6-5919-1840-8107-FE54F192EB32}"/>
                </a:ext>
              </a:extLst>
            </p:cNvPr>
            <p:cNvPicPr>
              <a:picLocks noChangeAspect="1"/>
            </p:cNvPicPr>
            <p:nvPr/>
          </p:nvPicPr>
          <p:blipFill>
            <a:blip r:embed="rId7"/>
            <a:stretch>
              <a:fillRect/>
            </a:stretch>
          </p:blipFill>
          <p:spPr>
            <a:xfrm>
              <a:off x="5753266" y="601424"/>
              <a:ext cx="1473791" cy="1106424"/>
            </a:xfrm>
            <a:prstGeom prst="rect">
              <a:avLst/>
            </a:prstGeom>
          </p:spPr>
        </p:pic>
      </p:grpSp>
      <p:sp>
        <p:nvSpPr>
          <p:cNvPr id="15" name="Rectangle 14">
            <a:extLst>
              <a:ext uri="{FF2B5EF4-FFF2-40B4-BE49-F238E27FC236}">
                <a16:creationId xmlns:a16="http://schemas.microsoft.com/office/drawing/2014/main" id="{E7E5B1B1-BED3-0242-A2A9-6B9C9B187E7A}"/>
              </a:ext>
            </a:extLst>
          </p:cNvPr>
          <p:cNvSpPr/>
          <p:nvPr/>
        </p:nvSpPr>
        <p:spPr>
          <a:xfrm>
            <a:off x="182652" y="1490942"/>
            <a:ext cx="1413740" cy="246221"/>
          </a:xfrm>
          <a:prstGeom prst="rect">
            <a:avLst/>
          </a:prstGeom>
        </p:spPr>
        <p:txBody>
          <a:bodyPr wrap="square">
            <a:spAutoFit/>
          </a:bodyPr>
          <a:lstStyle/>
          <a:p>
            <a:r>
              <a:rPr lang="en-US" sz="1000" b="1" dirty="0">
                <a:latin typeface="Times New Roman" panose="02020603050405020304" pitchFamily="18" charset="0"/>
                <a:cs typeface="Times New Roman" panose="02020603050405020304" pitchFamily="18" charset="0"/>
              </a:rPr>
              <a:t>Vanilla Transformer</a:t>
            </a:r>
          </a:p>
        </p:txBody>
      </p:sp>
      <p:sp>
        <p:nvSpPr>
          <p:cNvPr id="16" name="Rectangle 15">
            <a:extLst>
              <a:ext uri="{FF2B5EF4-FFF2-40B4-BE49-F238E27FC236}">
                <a16:creationId xmlns:a16="http://schemas.microsoft.com/office/drawing/2014/main" id="{6DB10802-0602-E24A-9EFB-AB4BB467A55F}"/>
              </a:ext>
            </a:extLst>
          </p:cNvPr>
          <p:cNvSpPr/>
          <p:nvPr/>
        </p:nvSpPr>
        <p:spPr>
          <a:xfrm>
            <a:off x="353243" y="1657310"/>
            <a:ext cx="4145324" cy="553998"/>
          </a:xfrm>
          <a:prstGeom prst="rect">
            <a:avLst/>
          </a:prstGeom>
        </p:spPr>
        <p:txBody>
          <a:bodyPr wrap="square">
            <a:spAutoFit/>
          </a:bodyPr>
          <a:lstStyle/>
          <a:p>
            <a:r>
              <a:rPr lang="en-US" sz="1000" dirty="0">
                <a:solidFill>
                  <a:schemeClr val="tx1"/>
                </a:solidFill>
                <a:latin typeface="Times New Roman" panose="02020603050405020304" pitchFamily="18" charset="0"/>
                <a:cs typeface="Times New Roman" panose="02020603050405020304" pitchFamily="18" charset="0"/>
              </a:rPr>
              <a:t>He is sitting down in a chair. </a:t>
            </a:r>
            <a:r>
              <a:rPr lang="en-US" sz="1000" i="1" dirty="0">
                <a:solidFill>
                  <a:srgbClr val="FF0000"/>
                </a:solidFill>
                <a:latin typeface="Times New Roman" panose="02020603050405020304" pitchFamily="18" charset="0"/>
                <a:cs typeface="Times New Roman" panose="02020603050405020304" pitchFamily="18" charset="0"/>
              </a:rPr>
              <a:t>He continues playing the harmonica </a:t>
            </a:r>
            <a:r>
              <a:rPr lang="en-US" sz="1000" dirty="0">
                <a:solidFill>
                  <a:schemeClr val="tx1"/>
                </a:solidFill>
                <a:latin typeface="Times New Roman" panose="02020603050405020304" pitchFamily="18" charset="0"/>
                <a:cs typeface="Times New Roman" panose="02020603050405020304" pitchFamily="18" charset="0"/>
              </a:rPr>
              <a:t>and ends by </a:t>
            </a:r>
            <a:r>
              <a:rPr lang="en-US" sz="1000" i="1" dirty="0">
                <a:solidFill>
                  <a:srgbClr val="FF0000"/>
                </a:solidFill>
                <a:latin typeface="Times New Roman" panose="02020603050405020304" pitchFamily="18" charset="0"/>
                <a:cs typeface="Times New Roman" panose="02020603050405020304" pitchFamily="18" charset="0"/>
              </a:rPr>
              <a:t>looking off into the distance</a:t>
            </a:r>
            <a:r>
              <a:rPr lang="en-US" sz="1000" dirty="0">
                <a:solidFill>
                  <a:schemeClr val="tx1"/>
                </a:solidFill>
                <a:latin typeface="Times New Roman" panose="02020603050405020304" pitchFamily="18" charset="0"/>
                <a:cs typeface="Times New Roman" panose="02020603050405020304" pitchFamily="18" charset="0"/>
              </a:rPr>
              <a:t>. </a:t>
            </a:r>
            <a:r>
              <a:rPr lang="en-US" sz="1000" i="1" dirty="0">
                <a:solidFill>
                  <a:srgbClr val="FF0000"/>
                </a:solidFill>
                <a:latin typeface="Times New Roman" panose="02020603050405020304" pitchFamily="18" charset="0"/>
                <a:cs typeface="Times New Roman" panose="02020603050405020304" pitchFamily="18" charset="0"/>
              </a:rPr>
              <a:t>He continues playing the harmonica </a:t>
            </a:r>
            <a:r>
              <a:rPr lang="en-US" sz="1000" dirty="0">
                <a:solidFill>
                  <a:schemeClr val="tx1"/>
                </a:solidFill>
                <a:latin typeface="Times New Roman" panose="02020603050405020304" pitchFamily="18" charset="0"/>
                <a:cs typeface="Times New Roman" panose="02020603050405020304" pitchFamily="18" charset="0"/>
              </a:rPr>
              <a:t>and </a:t>
            </a:r>
            <a:r>
              <a:rPr lang="en-US" sz="1000" i="1" dirty="0">
                <a:solidFill>
                  <a:srgbClr val="FF0000"/>
                </a:solidFill>
                <a:latin typeface="Times New Roman" panose="02020603050405020304" pitchFamily="18" charset="0"/>
                <a:cs typeface="Times New Roman" panose="02020603050405020304" pitchFamily="18" charset="0"/>
              </a:rPr>
              <a:t>looking off into the distance</a:t>
            </a:r>
            <a:r>
              <a:rPr lang="en-US" sz="1000" dirty="0">
                <a:solidFill>
                  <a:schemeClr val="tx1"/>
                </a:solidFill>
                <a:latin typeface="Times New Roman" panose="02020603050405020304" pitchFamily="18" charset="0"/>
                <a:cs typeface="Times New Roman" panose="02020603050405020304" pitchFamily="18" charset="0"/>
              </a:rPr>
              <a:t>. He stops playing and looks at the camera.</a:t>
            </a:r>
          </a:p>
        </p:txBody>
      </p:sp>
      <p:sp>
        <p:nvSpPr>
          <p:cNvPr id="18" name="Rectangle 17">
            <a:extLst>
              <a:ext uri="{FF2B5EF4-FFF2-40B4-BE49-F238E27FC236}">
                <a16:creationId xmlns:a16="http://schemas.microsoft.com/office/drawing/2014/main" id="{9F0C229C-3DEE-904D-B674-899CDFBDC64A}"/>
              </a:ext>
            </a:extLst>
          </p:cNvPr>
          <p:cNvSpPr/>
          <p:nvPr/>
        </p:nvSpPr>
        <p:spPr>
          <a:xfrm>
            <a:off x="182652" y="2138097"/>
            <a:ext cx="1133766" cy="246221"/>
          </a:xfrm>
          <a:prstGeom prst="rect">
            <a:avLst/>
          </a:prstGeom>
        </p:spPr>
        <p:txBody>
          <a:bodyPr wrap="square">
            <a:spAutoFit/>
          </a:bodyPr>
          <a:lstStyle/>
          <a:p>
            <a:r>
              <a:rPr lang="en-US" sz="1000" b="1" dirty="0">
                <a:latin typeface="Times New Roman" panose="02020603050405020304" pitchFamily="18" charset="0"/>
                <a:cs typeface="Times New Roman" panose="02020603050405020304" pitchFamily="18" charset="0"/>
              </a:rPr>
              <a:t>Transformer-XL</a:t>
            </a:r>
          </a:p>
        </p:txBody>
      </p:sp>
      <p:sp>
        <p:nvSpPr>
          <p:cNvPr id="19" name="Rectangle 18">
            <a:extLst>
              <a:ext uri="{FF2B5EF4-FFF2-40B4-BE49-F238E27FC236}">
                <a16:creationId xmlns:a16="http://schemas.microsoft.com/office/drawing/2014/main" id="{DC7CEB3B-A60E-2445-8B1A-C82A537F32E7}"/>
              </a:ext>
            </a:extLst>
          </p:cNvPr>
          <p:cNvSpPr/>
          <p:nvPr/>
        </p:nvSpPr>
        <p:spPr>
          <a:xfrm>
            <a:off x="349014" y="2317136"/>
            <a:ext cx="4149553" cy="707886"/>
          </a:xfrm>
          <a:prstGeom prst="rect">
            <a:avLst/>
          </a:prstGeom>
        </p:spPr>
        <p:txBody>
          <a:bodyPr wrap="square">
            <a:spAutoFit/>
          </a:bodyPr>
          <a:lstStyle/>
          <a:p>
            <a:r>
              <a:rPr lang="en-US" sz="1000" dirty="0">
                <a:solidFill>
                  <a:schemeClr val="tx1"/>
                </a:solidFill>
                <a:latin typeface="Times New Roman" panose="02020603050405020304" pitchFamily="18" charset="0"/>
                <a:cs typeface="Times New Roman" panose="02020603050405020304" pitchFamily="18" charset="0"/>
              </a:rPr>
              <a:t>A man is seen speaking to the camera while holding a harmonica. </a:t>
            </a:r>
            <a:r>
              <a:rPr lang="en-US" sz="1000" i="1" dirty="0">
                <a:solidFill>
                  <a:srgbClr val="FF0000"/>
                </a:solidFill>
                <a:latin typeface="Times New Roman" panose="02020603050405020304" pitchFamily="18" charset="0"/>
                <a:cs typeface="Times New Roman" panose="02020603050405020304" pitchFamily="18" charset="0"/>
              </a:rPr>
              <a:t>He continues playing </a:t>
            </a:r>
            <a:r>
              <a:rPr lang="en-US" sz="1000" dirty="0">
                <a:solidFill>
                  <a:schemeClr val="tx1"/>
                </a:solidFill>
                <a:latin typeface="Times New Roman" panose="02020603050405020304" pitchFamily="18" charset="0"/>
                <a:cs typeface="Times New Roman" panose="02020603050405020304" pitchFamily="18" charset="0"/>
              </a:rPr>
              <a:t>the harmonica while looking at the camera. </a:t>
            </a:r>
            <a:r>
              <a:rPr lang="en-US" sz="1000" i="1" dirty="0">
                <a:solidFill>
                  <a:srgbClr val="FF0000"/>
                </a:solidFill>
                <a:latin typeface="Times New Roman" panose="02020603050405020304" pitchFamily="18" charset="0"/>
                <a:cs typeface="Times New Roman" panose="02020603050405020304" pitchFamily="18" charset="0"/>
              </a:rPr>
              <a:t>He continues playing </a:t>
            </a:r>
            <a:r>
              <a:rPr lang="en-US" sz="1000" dirty="0">
                <a:solidFill>
                  <a:schemeClr val="tx1"/>
                </a:solidFill>
                <a:latin typeface="Times New Roman" panose="02020603050405020304" pitchFamily="18" charset="0"/>
                <a:cs typeface="Times New Roman" panose="02020603050405020304" pitchFamily="18" charset="0"/>
              </a:rPr>
              <a:t>the instrument and looking off into the distance. </a:t>
            </a:r>
            <a:r>
              <a:rPr lang="en-US" sz="1000" i="1" dirty="0">
                <a:solidFill>
                  <a:srgbClr val="FF0000"/>
                </a:solidFill>
                <a:latin typeface="Times New Roman" panose="02020603050405020304" pitchFamily="18" charset="0"/>
                <a:cs typeface="Times New Roman" panose="02020603050405020304" pitchFamily="18" charset="0"/>
              </a:rPr>
              <a:t>He continues playing </a:t>
            </a:r>
            <a:r>
              <a:rPr lang="en-US" sz="1000" dirty="0">
                <a:solidFill>
                  <a:schemeClr val="tx1"/>
                </a:solidFill>
                <a:latin typeface="Times New Roman" panose="02020603050405020304" pitchFamily="18" charset="0"/>
                <a:cs typeface="Times New Roman" panose="02020603050405020304" pitchFamily="18" charset="0"/>
              </a:rPr>
              <a:t>and stops playing.</a:t>
            </a:r>
          </a:p>
        </p:txBody>
      </p:sp>
      <p:sp>
        <p:nvSpPr>
          <p:cNvPr id="20" name="Rectangle 19">
            <a:extLst>
              <a:ext uri="{FF2B5EF4-FFF2-40B4-BE49-F238E27FC236}">
                <a16:creationId xmlns:a16="http://schemas.microsoft.com/office/drawing/2014/main" id="{F585CC4B-444F-9E49-A62C-4DB579FDA07B}"/>
              </a:ext>
            </a:extLst>
          </p:cNvPr>
          <p:cNvSpPr/>
          <p:nvPr/>
        </p:nvSpPr>
        <p:spPr>
          <a:xfrm>
            <a:off x="182652" y="3001776"/>
            <a:ext cx="1461478" cy="246221"/>
          </a:xfrm>
          <a:prstGeom prst="rect">
            <a:avLst/>
          </a:prstGeom>
        </p:spPr>
        <p:txBody>
          <a:bodyPr wrap="square">
            <a:spAutoFit/>
          </a:bodyPr>
          <a:lstStyle/>
          <a:p>
            <a:r>
              <a:rPr lang="en-US" sz="1000" b="1" dirty="0">
                <a:latin typeface="Times New Roman" panose="02020603050405020304" pitchFamily="18" charset="0"/>
                <a:cs typeface="Times New Roman" panose="02020603050405020304" pitchFamily="18" charset="0"/>
              </a:rPr>
              <a:t>MART (ours)</a:t>
            </a:r>
          </a:p>
        </p:txBody>
      </p:sp>
      <p:sp>
        <p:nvSpPr>
          <p:cNvPr id="21" name="Rectangle 20">
            <a:extLst>
              <a:ext uri="{FF2B5EF4-FFF2-40B4-BE49-F238E27FC236}">
                <a16:creationId xmlns:a16="http://schemas.microsoft.com/office/drawing/2014/main" id="{6671958E-60A8-5245-8EC5-0D143CC0C910}"/>
              </a:ext>
            </a:extLst>
          </p:cNvPr>
          <p:cNvSpPr/>
          <p:nvPr/>
        </p:nvSpPr>
        <p:spPr>
          <a:xfrm>
            <a:off x="362858" y="3180815"/>
            <a:ext cx="4024472" cy="553998"/>
          </a:xfrm>
          <a:prstGeom prst="rect">
            <a:avLst/>
          </a:prstGeom>
        </p:spPr>
        <p:txBody>
          <a:bodyPr wrap="square">
            <a:spAutoFit/>
          </a:bodyPr>
          <a:lstStyle/>
          <a:p>
            <a:r>
              <a:rPr lang="en-US" sz="1000" dirty="0">
                <a:solidFill>
                  <a:schemeClr val="tx1"/>
                </a:solidFill>
                <a:latin typeface="Times New Roman" panose="02020603050405020304" pitchFamily="18" charset="0"/>
                <a:cs typeface="Times New Roman" panose="02020603050405020304" pitchFamily="18" charset="0"/>
              </a:rPr>
              <a:t>A man is sitting down talking to the camera while holding a camera. He takes a harmonica and begins playing his harmonica. </a:t>
            </a:r>
            <a:r>
              <a:rPr lang="en-US" sz="1000" i="1" dirty="0">
                <a:solidFill>
                  <a:srgbClr val="FF0000"/>
                </a:solidFill>
                <a:latin typeface="Times New Roman" panose="02020603050405020304" pitchFamily="18" charset="0"/>
                <a:cs typeface="Times New Roman" panose="02020603050405020304" pitchFamily="18" charset="0"/>
              </a:rPr>
              <a:t>He continues playing </a:t>
            </a:r>
            <a:r>
              <a:rPr lang="en-US" sz="1000" dirty="0">
                <a:solidFill>
                  <a:schemeClr val="tx1"/>
                </a:solidFill>
                <a:latin typeface="Times New Roman" panose="02020603050405020304" pitchFamily="18" charset="0"/>
                <a:cs typeface="Times New Roman" panose="02020603050405020304" pitchFamily="18" charset="0"/>
              </a:rPr>
              <a:t>the harmonica as </a:t>
            </a:r>
            <a:r>
              <a:rPr lang="en-US" sz="1000" i="1" dirty="0">
                <a:solidFill>
                  <a:srgbClr val="FF0000"/>
                </a:solidFill>
                <a:latin typeface="Times New Roman" panose="02020603050405020304" pitchFamily="18" charset="0"/>
                <a:cs typeface="Times New Roman" panose="02020603050405020304" pitchFamily="18" charset="0"/>
              </a:rPr>
              <a:t>he continues playing</a:t>
            </a:r>
            <a:r>
              <a:rPr lang="en-US" sz="1000" dirty="0">
                <a:solidFill>
                  <a:schemeClr val="tx1"/>
                </a:solidFill>
                <a:latin typeface="Times New Roman" panose="02020603050405020304" pitchFamily="18" charset="0"/>
                <a:cs typeface="Times New Roman" panose="02020603050405020304" pitchFamily="18" charset="0"/>
              </a:rPr>
              <a:t>. He stops and looks at the camera.</a:t>
            </a:r>
          </a:p>
        </p:txBody>
      </p:sp>
      <p:sp>
        <p:nvSpPr>
          <p:cNvPr id="22" name="Rectangle 21">
            <a:extLst>
              <a:ext uri="{FF2B5EF4-FFF2-40B4-BE49-F238E27FC236}">
                <a16:creationId xmlns:a16="http://schemas.microsoft.com/office/drawing/2014/main" id="{78BE4E17-EDC8-7949-B29C-C7A05D1C654D}"/>
              </a:ext>
            </a:extLst>
          </p:cNvPr>
          <p:cNvSpPr/>
          <p:nvPr/>
        </p:nvSpPr>
        <p:spPr>
          <a:xfrm>
            <a:off x="188385" y="3689637"/>
            <a:ext cx="1461478" cy="246221"/>
          </a:xfrm>
          <a:prstGeom prst="rect">
            <a:avLst/>
          </a:prstGeom>
        </p:spPr>
        <p:txBody>
          <a:bodyPr wrap="square">
            <a:spAutoFit/>
          </a:bodyPr>
          <a:lstStyle/>
          <a:p>
            <a:r>
              <a:rPr lang="en-US" sz="1000" b="1" dirty="0">
                <a:latin typeface="Times New Roman" panose="02020603050405020304" pitchFamily="18" charset="0"/>
                <a:cs typeface="Times New Roman" panose="02020603050405020304" pitchFamily="18" charset="0"/>
              </a:rPr>
              <a:t>Ground-Truth</a:t>
            </a:r>
          </a:p>
        </p:txBody>
      </p:sp>
      <p:sp>
        <p:nvSpPr>
          <p:cNvPr id="23" name="Rectangle 22">
            <a:extLst>
              <a:ext uri="{FF2B5EF4-FFF2-40B4-BE49-F238E27FC236}">
                <a16:creationId xmlns:a16="http://schemas.microsoft.com/office/drawing/2014/main" id="{DE152F34-6F9D-4C48-90D7-8B5092C87BFA}"/>
              </a:ext>
            </a:extLst>
          </p:cNvPr>
          <p:cNvSpPr/>
          <p:nvPr/>
        </p:nvSpPr>
        <p:spPr>
          <a:xfrm>
            <a:off x="368990" y="3843176"/>
            <a:ext cx="4145324" cy="707886"/>
          </a:xfrm>
          <a:prstGeom prst="rect">
            <a:avLst/>
          </a:prstGeom>
        </p:spPr>
        <p:txBody>
          <a:bodyPr wrap="square">
            <a:spAutoFit/>
          </a:bodyPr>
          <a:lstStyle/>
          <a:p>
            <a:r>
              <a:rPr lang="en-US" sz="1000" dirty="0">
                <a:latin typeface="Times New Roman" panose="02020603050405020304" pitchFamily="18" charset="0"/>
                <a:cs typeface="Times New Roman" panose="02020603050405020304" pitchFamily="18" charset="0"/>
              </a:rPr>
              <a:t>A young man wearing a Cuervo black shirt stares and speaks to the camera as he sits on his chair. He puts a harmonica to his mouth and begins playing. He plays on for about a minute and is very into his song. He then puts the harmonica down and looks into the camera as the video comes to an end.</a:t>
            </a:r>
          </a:p>
        </p:txBody>
      </p:sp>
      <p:sp>
        <p:nvSpPr>
          <p:cNvPr id="24" name="Rectangle 23">
            <a:extLst>
              <a:ext uri="{FF2B5EF4-FFF2-40B4-BE49-F238E27FC236}">
                <a16:creationId xmlns:a16="http://schemas.microsoft.com/office/drawing/2014/main" id="{470D131C-68B8-FE40-86B5-DC531B0E9AD0}"/>
              </a:ext>
            </a:extLst>
          </p:cNvPr>
          <p:cNvSpPr/>
          <p:nvPr/>
        </p:nvSpPr>
        <p:spPr>
          <a:xfrm>
            <a:off x="4528086" y="1490286"/>
            <a:ext cx="1413740" cy="246221"/>
          </a:xfrm>
          <a:prstGeom prst="rect">
            <a:avLst/>
          </a:prstGeom>
        </p:spPr>
        <p:txBody>
          <a:bodyPr wrap="square">
            <a:spAutoFit/>
          </a:bodyPr>
          <a:lstStyle/>
          <a:p>
            <a:r>
              <a:rPr lang="en-US" sz="1000" b="1" dirty="0">
                <a:latin typeface="Times New Roman" panose="02020603050405020304" pitchFamily="18" charset="0"/>
                <a:cs typeface="Times New Roman" panose="02020603050405020304" pitchFamily="18" charset="0"/>
              </a:rPr>
              <a:t>Vanilla Transformer</a:t>
            </a:r>
          </a:p>
        </p:txBody>
      </p:sp>
      <p:sp>
        <p:nvSpPr>
          <p:cNvPr id="25" name="Rectangle 24">
            <a:extLst>
              <a:ext uri="{FF2B5EF4-FFF2-40B4-BE49-F238E27FC236}">
                <a16:creationId xmlns:a16="http://schemas.microsoft.com/office/drawing/2014/main" id="{2A78E025-F862-E143-8FF2-40191C045A1C}"/>
              </a:ext>
            </a:extLst>
          </p:cNvPr>
          <p:cNvSpPr/>
          <p:nvPr/>
        </p:nvSpPr>
        <p:spPr>
          <a:xfrm>
            <a:off x="4706351" y="1657010"/>
            <a:ext cx="4167169" cy="400110"/>
          </a:xfrm>
          <a:prstGeom prst="rect">
            <a:avLst/>
          </a:prstGeom>
        </p:spPr>
        <p:txBody>
          <a:bodyPr wrap="square">
            <a:spAutoFit/>
          </a:bodyPr>
          <a:lstStyle/>
          <a:p>
            <a:r>
              <a:rPr lang="en-US" sz="1000" dirty="0">
                <a:solidFill>
                  <a:schemeClr val="tx1"/>
                </a:solidFill>
                <a:latin typeface="Times New Roman" panose="02020603050405020304" pitchFamily="18" charset="0"/>
                <a:cs typeface="Times New Roman" panose="02020603050405020304" pitchFamily="18" charset="0"/>
              </a:rPr>
              <a:t>A girl is seen </a:t>
            </a:r>
            <a:r>
              <a:rPr lang="en-US" sz="1000" i="1" dirty="0">
                <a:solidFill>
                  <a:srgbClr val="FF0000"/>
                </a:solidFill>
                <a:latin typeface="Times New Roman" panose="02020603050405020304" pitchFamily="18" charset="0"/>
                <a:cs typeface="Times New Roman" panose="02020603050405020304" pitchFamily="18" charset="0"/>
              </a:rPr>
              <a:t>climbing across a set of </a:t>
            </a:r>
            <a:r>
              <a:rPr lang="en-US" sz="1000" dirty="0">
                <a:solidFill>
                  <a:schemeClr val="tx1"/>
                </a:solidFill>
                <a:latin typeface="Times New Roman" panose="02020603050405020304" pitchFamily="18" charset="0"/>
                <a:cs typeface="Times New Roman" panose="02020603050405020304" pitchFamily="18" charset="0"/>
              </a:rPr>
              <a:t>monkey bars and leads into her </a:t>
            </a:r>
            <a:r>
              <a:rPr lang="en-US" sz="1000" i="1" dirty="0">
                <a:solidFill>
                  <a:srgbClr val="FF0000"/>
                </a:solidFill>
                <a:latin typeface="Times New Roman" panose="02020603050405020304" pitchFamily="18" charset="0"/>
                <a:cs typeface="Times New Roman" panose="02020603050405020304" pitchFamily="18" charset="0"/>
              </a:rPr>
              <a:t>climbing across a set of</a:t>
            </a:r>
            <a:r>
              <a:rPr lang="en-US" sz="1000" dirty="0">
                <a:solidFill>
                  <a:schemeClr val="tx1"/>
                </a:solidFill>
                <a:latin typeface="Times New Roman" panose="02020603050405020304" pitchFamily="18" charset="0"/>
                <a:cs typeface="Times New Roman" panose="02020603050405020304" pitchFamily="18" charset="0"/>
              </a:rPr>
              <a:t>. He jumps off the monkey bars and lands on a bridge.</a:t>
            </a:r>
          </a:p>
        </p:txBody>
      </p:sp>
      <p:sp>
        <p:nvSpPr>
          <p:cNvPr id="26" name="Rectangle 25">
            <a:extLst>
              <a:ext uri="{FF2B5EF4-FFF2-40B4-BE49-F238E27FC236}">
                <a16:creationId xmlns:a16="http://schemas.microsoft.com/office/drawing/2014/main" id="{6D7D5A17-54FC-C849-B357-2CC5431CF72B}"/>
              </a:ext>
            </a:extLst>
          </p:cNvPr>
          <p:cNvSpPr/>
          <p:nvPr/>
        </p:nvSpPr>
        <p:spPr>
          <a:xfrm>
            <a:off x="4528086" y="2138046"/>
            <a:ext cx="1133766" cy="246221"/>
          </a:xfrm>
          <a:prstGeom prst="rect">
            <a:avLst/>
          </a:prstGeom>
        </p:spPr>
        <p:txBody>
          <a:bodyPr wrap="square">
            <a:spAutoFit/>
          </a:bodyPr>
          <a:lstStyle/>
          <a:p>
            <a:r>
              <a:rPr lang="en-US" sz="1000" b="1" dirty="0">
                <a:latin typeface="Times New Roman" panose="02020603050405020304" pitchFamily="18" charset="0"/>
                <a:cs typeface="Times New Roman" panose="02020603050405020304" pitchFamily="18" charset="0"/>
              </a:rPr>
              <a:t>Transformer-XL</a:t>
            </a:r>
          </a:p>
        </p:txBody>
      </p:sp>
      <p:sp>
        <p:nvSpPr>
          <p:cNvPr id="27" name="Rectangle 26">
            <a:extLst>
              <a:ext uri="{FF2B5EF4-FFF2-40B4-BE49-F238E27FC236}">
                <a16:creationId xmlns:a16="http://schemas.microsoft.com/office/drawing/2014/main" id="{BFB7A1D8-0AE5-604E-8BC9-25DB88EA7BA6}"/>
              </a:ext>
            </a:extLst>
          </p:cNvPr>
          <p:cNvSpPr/>
          <p:nvPr/>
        </p:nvSpPr>
        <p:spPr>
          <a:xfrm>
            <a:off x="4693741" y="2319100"/>
            <a:ext cx="4091086" cy="553998"/>
          </a:xfrm>
          <a:prstGeom prst="rect">
            <a:avLst/>
          </a:prstGeom>
        </p:spPr>
        <p:txBody>
          <a:bodyPr wrap="square">
            <a:spAutoFit/>
          </a:bodyPr>
          <a:lstStyle/>
          <a:p>
            <a:r>
              <a:rPr lang="en-US" sz="1000" dirty="0">
                <a:solidFill>
                  <a:schemeClr val="tx1"/>
                </a:solidFill>
                <a:latin typeface="Times New Roman" panose="02020603050405020304" pitchFamily="18" charset="0"/>
                <a:cs typeface="Times New Roman" panose="02020603050405020304" pitchFamily="18" charset="0"/>
              </a:rPr>
              <a:t>A young child is seen </a:t>
            </a:r>
            <a:r>
              <a:rPr lang="en-US" sz="1000" i="1" dirty="0">
                <a:solidFill>
                  <a:srgbClr val="FF0000"/>
                </a:solidFill>
                <a:latin typeface="Times New Roman" panose="02020603050405020304" pitchFamily="18" charset="0"/>
                <a:cs typeface="Times New Roman" panose="02020603050405020304" pitchFamily="18" charset="0"/>
              </a:rPr>
              <a:t>climbing across a set of monkey bars</a:t>
            </a:r>
            <a:r>
              <a:rPr lang="en-US" sz="1000" dirty="0">
                <a:solidFill>
                  <a:schemeClr val="tx1"/>
                </a:solidFill>
                <a:latin typeface="Times New Roman" panose="02020603050405020304" pitchFamily="18" charset="0"/>
                <a:cs typeface="Times New Roman" panose="02020603050405020304" pitchFamily="18" charset="0"/>
              </a:rPr>
              <a:t> and </a:t>
            </a:r>
            <a:r>
              <a:rPr lang="en-US" sz="1000" i="1" dirty="0">
                <a:solidFill>
                  <a:srgbClr val="FF0000"/>
                </a:solidFill>
                <a:latin typeface="Times New Roman" panose="02020603050405020304" pitchFamily="18" charset="0"/>
                <a:cs typeface="Times New Roman" panose="02020603050405020304" pitchFamily="18" charset="0"/>
              </a:rPr>
              <a:t>climbing across a set of monkey bars</a:t>
            </a:r>
            <a:r>
              <a:rPr lang="en-US" sz="1000" dirty="0">
                <a:solidFill>
                  <a:schemeClr val="tx1"/>
                </a:solidFill>
                <a:latin typeface="Times New Roman" panose="02020603050405020304" pitchFamily="18" charset="0"/>
                <a:cs typeface="Times New Roman" panose="02020603050405020304" pitchFamily="18" charset="0"/>
              </a:rPr>
              <a:t>. The boy jumps down and jumps down and jumps down.</a:t>
            </a:r>
          </a:p>
        </p:txBody>
      </p:sp>
      <p:sp>
        <p:nvSpPr>
          <p:cNvPr id="28" name="Rectangle 27">
            <a:extLst>
              <a:ext uri="{FF2B5EF4-FFF2-40B4-BE49-F238E27FC236}">
                <a16:creationId xmlns:a16="http://schemas.microsoft.com/office/drawing/2014/main" id="{1F6BE6E0-1AB2-7741-9B50-B7FFCCF1DCDD}"/>
              </a:ext>
            </a:extLst>
          </p:cNvPr>
          <p:cNvSpPr/>
          <p:nvPr/>
        </p:nvSpPr>
        <p:spPr>
          <a:xfrm>
            <a:off x="4572000" y="3007192"/>
            <a:ext cx="1461478" cy="246221"/>
          </a:xfrm>
          <a:prstGeom prst="rect">
            <a:avLst/>
          </a:prstGeom>
        </p:spPr>
        <p:txBody>
          <a:bodyPr wrap="square">
            <a:spAutoFit/>
          </a:bodyPr>
          <a:lstStyle/>
          <a:p>
            <a:r>
              <a:rPr lang="en-US" sz="1000" b="1" dirty="0">
                <a:latin typeface="Times New Roman" panose="02020603050405020304" pitchFamily="18" charset="0"/>
                <a:cs typeface="Times New Roman" panose="02020603050405020304" pitchFamily="18" charset="0"/>
              </a:rPr>
              <a:t>MART (ours)</a:t>
            </a:r>
          </a:p>
        </p:txBody>
      </p:sp>
      <p:sp>
        <p:nvSpPr>
          <p:cNvPr id="29" name="Rectangle 28">
            <a:extLst>
              <a:ext uri="{FF2B5EF4-FFF2-40B4-BE49-F238E27FC236}">
                <a16:creationId xmlns:a16="http://schemas.microsoft.com/office/drawing/2014/main" id="{5C7B5539-E8D9-3E4A-B536-5039F17BA777}"/>
              </a:ext>
            </a:extLst>
          </p:cNvPr>
          <p:cNvSpPr/>
          <p:nvPr/>
        </p:nvSpPr>
        <p:spPr>
          <a:xfrm>
            <a:off x="4693741" y="3174877"/>
            <a:ext cx="4024472" cy="400110"/>
          </a:xfrm>
          <a:prstGeom prst="rect">
            <a:avLst/>
          </a:prstGeom>
        </p:spPr>
        <p:txBody>
          <a:bodyPr wrap="square">
            <a:spAutoFit/>
          </a:bodyPr>
          <a:lstStyle/>
          <a:p>
            <a:r>
              <a:rPr lang="en-US" sz="1000" dirty="0">
                <a:latin typeface="Times New Roman" panose="02020603050405020304" pitchFamily="18" charset="0"/>
                <a:cs typeface="Times New Roman" panose="02020603050405020304" pitchFamily="18" charset="0"/>
              </a:rPr>
              <a:t>A girl is seen speaking to the camera and leads into her climbing across a set of monkey bars. She jumps off the bar and walks back to the camera.</a:t>
            </a:r>
          </a:p>
        </p:txBody>
      </p:sp>
      <p:sp>
        <p:nvSpPr>
          <p:cNvPr id="30" name="Rectangle 29">
            <a:extLst>
              <a:ext uri="{FF2B5EF4-FFF2-40B4-BE49-F238E27FC236}">
                <a16:creationId xmlns:a16="http://schemas.microsoft.com/office/drawing/2014/main" id="{606801DD-EC1A-B94A-880B-D597427BBFD7}"/>
              </a:ext>
            </a:extLst>
          </p:cNvPr>
          <p:cNvSpPr/>
          <p:nvPr/>
        </p:nvSpPr>
        <p:spPr>
          <a:xfrm>
            <a:off x="4572000" y="3689637"/>
            <a:ext cx="1461478" cy="246221"/>
          </a:xfrm>
          <a:prstGeom prst="rect">
            <a:avLst/>
          </a:prstGeom>
        </p:spPr>
        <p:txBody>
          <a:bodyPr wrap="square">
            <a:spAutoFit/>
          </a:bodyPr>
          <a:lstStyle/>
          <a:p>
            <a:r>
              <a:rPr lang="en-US" sz="1000" b="1" dirty="0">
                <a:latin typeface="Times New Roman" panose="02020603050405020304" pitchFamily="18" charset="0"/>
                <a:cs typeface="Times New Roman" panose="02020603050405020304" pitchFamily="18" charset="0"/>
              </a:rPr>
              <a:t>Ground-Truth</a:t>
            </a:r>
          </a:p>
        </p:txBody>
      </p:sp>
      <p:sp>
        <p:nvSpPr>
          <p:cNvPr id="31" name="Rectangle 30">
            <a:extLst>
              <a:ext uri="{FF2B5EF4-FFF2-40B4-BE49-F238E27FC236}">
                <a16:creationId xmlns:a16="http://schemas.microsoft.com/office/drawing/2014/main" id="{16211C88-E971-2E40-904A-A5DD294E20DD}"/>
              </a:ext>
            </a:extLst>
          </p:cNvPr>
          <p:cNvSpPr/>
          <p:nvPr/>
        </p:nvSpPr>
        <p:spPr>
          <a:xfrm>
            <a:off x="4703900" y="3843176"/>
            <a:ext cx="4024472" cy="400110"/>
          </a:xfrm>
          <a:prstGeom prst="rect">
            <a:avLst/>
          </a:prstGeom>
        </p:spPr>
        <p:txBody>
          <a:bodyPr wrap="square">
            <a:spAutoFit/>
          </a:bodyPr>
          <a:lstStyle/>
          <a:p>
            <a:r>
              <a:rPr lang="en-US" sz="1000" dirty="0">
                <a:latin typeface="Times New Roman" panose="02020603050405020304" pitchFamily="18" charset="0"/>
                <a:cs typeface="Times New Roman" panose="02020603050405020304" pitchFamily="18" charset="0"/>
              </a:rPr>
              <a:t>A little girl climbs the monkey bars of a play ground. Then, the little girl jumps to the ground and extend her arms.</a:t>
            </a:r>
          </a:p>
        </p:txBody>
      </p:sp>
      <p:grpSp>
        <p:nvGrpSpPr>
          <p:cNvPr id="32" name="Group 31">
            <a:extLst>
              <a:ext uri="{FF2B5EF4-FFF2-40B4-BE49-F238E27FC236}">
                <a16:creationId xmlns:a16="http://schemas.microsoft.com/office/drawing/2014/main" id="{4D3D0F13-E700-C440-92AF-AC55575793DB}"/>
              </a:ext>
            </a:extLst>
          </p:cNvPr>
          <p:cNvGrpSpPr/>
          <p:nvPr/>
        </p:nvGrpSpPr>
        <p:grpSpPr>
          <a:xfrm>
            <a:off x="4693741" y="703283"/>
            <a:ext cx="4114110" cy="716550"/>
            <a:chOff x="7799991" y="605095"/>
            <a:chExt cx="6368448" cy="1109185"/>
          </a:xfrm>
        </p:grpSpPr>
        <p:pic>
          <p:nvPicPr>
            <p:cNvPr id="33" name="Picture 32" descr="A close up of a person wearing glasses&#10;&#10;Description automatically generated">
              <a:extLst>
                <a:ext uri="{FF2B5EF4-FFF2-40B4-BE49-F238E27FC236}">
                  <a16:creationId xmlns:a16="http://schemas.microsoft.com/office/drawing/2014/main" id="{E7600F80-FB24-EE44-B31B-3078BCBA18E4}"/>
                </a:ext>
              </a:extLst>
            </p:cNvPr>
            <p:cNvPicPr>
              <a:picLocks/>
            </p:cNvPicPr>
            <p:nvPr/>
          </p:nvPicPr>
          <p:blipFill>
            <a:blip r:embed="rId8"/>
            <a:stretch>
              <a:fillRect/>
            </a:stretch>
          </p:blipFill>
          <p:spPr>
            <a:xfrm>
              <a:off x="7799991" y="605095"/>
              <a:ext cx="1645920" cy="1106424"/>
            </a:xfrm>
            <a:prstGeom prst="rect">
              <a:avLst/>
            </a:prstGeom>
          </p:spPr>
        </p:pic>
        <p:pic>
          <p:nvPicPr>
            <p:cNvPr id="34" name="Picture 33" descr="A person in a swing&#10;&#10;Description automatically generated">
              <a:extLst>
                <a:ext uri="{FF2B5EF4-FFF2-40B4-BE49-F238E27FC236}">
                  <a16:creationId xmlns:a16="http://schemas.microsoft.com/office/drawing/2014/main" id="{7456C8C6-D860-F540-A3DA-D2B11AAE6F7E}"/>
                </a:ext>
              </a:extLst>
            </p:cNvPr>
            <p:cNvPicPr>
              <a:picLocks/>
            </p:cNvPicPr>
            <p:nvPr/>
          </p:nvPicPr>
          <p:blipFill>
            <a:blip r:embed="rId9"/>
            <a:stretch>
              <a:fillRect/>
            </a:stretch>
          </p:blipFill>
          <p:spPr>
            <a:xfrm>
              <a:off x="8916995" y="605095"/>
              <a:ext cx="1645920" cy="1106424"/>
            </a:xfrm>
            <a:prstGeom prst="rect">
              <a:avLst/>
            </a:prstGeom>
          </p:spPr>
        </p:pic>
        <p:pic>
          <p:nvPicPr>
            <p:cNvPr id="35" name="Picture 34" descr="A picture containing outdoor, building, standing, riding&#10;&#10;Description automatically generated">
              <a:extLst>
                <a:ext uri="{FF2B5EF4-FFF2-40B4-BE49-F238E27FC236}">
                  <a16:creationId xmlns:a16="http://schemas.microsoft.com/office/drawing/2014/main" id="{8192E4C3-8D80-9843-80C7-BBD6780E8554}"/>
                </a:ext>
              </a:extLst>
            </p:cNvPr>
            <p:cNvPicPr>
              <a:picLocks/>
            </p:cNvPicPr>
            <p:nvPr/>
          </p:nvPicPr>
          <p:blipFill>
            <a:blip r:embed="rId10"/>
            <a:stretch>
              <a:fillRect/>
            </a:stretch>
          </p:blipFill>
          <p:spPr>
            <a:xfrm>
              <a:off x="9936781" y="607853"/>
              <a:ext cx="1645920" cy="1106424"/>
            </a:xfrm>
            <a:prstGeom prst="rect">
              <a:avLst/>
            </a:prstGeom>
          </p:spPr>
        </p:pic>
        <p:pic>
          <p:nvPicPr>
            <p:cNvPr id="36" name="Picture 35" descr="A picture containing person, outdoor, man, grass&#10;&#10;Description automatically generated">
              <a:extLst>
                <a:ext uri="{FF2B5EF4-FFF2-40B4-BE49-F238E27FC236}">
                  <a16:creationId xmlns:a16="http://schemas.microsoft.com/office/drawing/2014/main" id="{3846FFEA-FC8C-A242-89D2-29931DA6F5B7}"/>
                </a:ext>
              </a:extLst>
            </p:cNvPr>
            <p:cNvPicPr>
              <a:picLocks/>
            </p:cNvPicPr>
            <p:nvPr/>
          </p:nvPicPr>
          <p:blipFill>
            <a:blip r:embed="rId11"/>
            <a:stretch>
              <a:fillRect/>
            </a:stretch>
          </p:blipFill>
          <p:spPr>
            <a:xfrm>
              <a:off x="11110981" y="607853"/>
              <a:ext cx="1645920" cy="1106424"/>
            </a:xfrm>
            <a:prstGeom prst="rect">
              <a:avLst/>
            </a:prstGeom>
          </p:spPr>
        </p:pic>
        <p:pic>
          <p:nvPicPr>
            <p:cNvPr id="37" name="Picture 36" descr="A picture containing outdoor, grass, fence, person&#10;&#10;Description automatically generated">
              <a:extLst>
                <a:ext uri="{FF2B5EF4-FFF2-40B4-BE49-F238E27FC236}">
                  <a16:creationId xmlns:a16="http://schemas.microsoft.com/office/drawing/2014/main" id="{2A49C3F5-F5E5-D24E-942B-078AEE16FEF8}"/>
                </a:ext>
              </a:extLst>
            </p:cNvPr>
            <p:cNvPicPr>
              <a:picLocks/>
            </p:cNvPicPr>
            <p:nvPr/>
          </p:nvPicPr>
          <p:blipFill>
            <a:blip r:embed="rId12"/>
            <a:stretch>
              <a:fillRect/>
            </a:stretch>
          </p:blipFill>
          <p:spPr>
            <a:xfrm>
              <a:off x="12522519" y="607856"/>
              <a:ext cx="1645920" cy="1106424"/>
            </a:xfrm>
            <a:prstGeom prst="rect">
              <a:avLst/>
            </a:prstGeom>
          </p:spPr>
        </p:pic>
      </p:grpSp>
      <p:sp>
        <p:nvSpPr>
          <p:cNvPr id="38" name="Slide Number Placeholder 2">
            <a:extLst>
              <a:ext uri="{FF2B5EF4-FFF2-40B4-BE49-F238E27FC236}">
                <a16:creationId xmlns:a16="http://schemas.microsoft.com/office/drawing/2014/main" id="{5C6EFB23-AEA0-B047-ADE8-FAFF998CE1D7}"/>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a:t>17</a:t>
            </a:fld>
            <a:endParaRPr lang="en"/>
          </a:p>
        </p:txBody>
      </p:sp>
      <p:sp>
        <p:nvSpPr>
          <p:cNvPr id="40" name="Google Shape;57;p13">
            <a:extLst>
              <a:ext uri="{FF2B5EF4-FFF2-40B4-BE49-F238E27FC236}">
                <a16:creationId xmlns:a16="http://schemas.microsoft.com/office/drawing/2014/main" id="{618DFAD8-B90D-1E42-A695-B52F39D62173}"/>
              </a:ext>
            </a:extLst>
          </p:cNvPr>
          <p:cNvSpPr txBox="1"/>
          <p:nvPr/>
        </p:nvSpPr>
        <p:spPr>
          <a:xfrm>
            <a:off x="77813" y="4785525"/>
            <a:ext cx="1875300" cy="29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ACL 2020</a:t>
            </a:r>
            <a:endParaRPr/>
          </a:p>
        </p:txBody>
      </p:sp>
      <p:sp>
        <p:nvSpPr>
          <p:cNvPr id="39" name="Rectangle 38">
            <a:extLst>
              <a:ext uri="{FF2B5EF4-FFF2-40B4-BE49-F238E27FC236}">
                <a16:creationId xmlns:a16="http://schemas.microsoft.com/office/drawing/2014/main" id="{7CD825B8-29B8-314F-8A2E-23ECD1BCCF63}"/>
              </a:ext>
            </a:extLst>
          </p:cNvPr>
          <p:cNvSpPr/>
          <p:nvPr/>
        </p:nvSpPr>
        <p:spPr>
          <a:xfrm>
            <a:off x="2842656" y="4570435"/>
            <a:ext cx="3947279" cy="307777"/>
          </a:xfrm>
          <a:prstGeom prst="rect">
            <a:avLst/>
          </a:prstGeom>
        </p:spPr>
        <p:txBody>
          <a:bodyPr wrap="square">
            <a:spAutoFit/>
          </a:bodyPr>
          <a:lstStyle/>
          <a:p>
            <a:r>
              <a:rPr lang="en-US">
                <a:latin typeface="Times New Roman" panose="02020603050405020304" pitchFamily="18" charset="0"/>
                <a:cs typeface="Times New Roman" panose="02020603050405020304" pitchFamily="18" charset="0"/>
              </a:rPr>
              <a:t>MART is typically more coherent, less redundant </a:t>
            </a:r>
          </a:p>
        </p:txBody>
      </p:sp>
    </p:spTree>
    <p:extLst>
      <p:ext uri="{BB962C8B-B14F-4D97-AF65-F5344CB8AC3E}">
        <p14:creationId xmlns:p14="http://schemas.microsoft.com/office/powerpoint/2010/main" val="2063149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7" name="Google Shape;57;p13"/>
          <p:cNvSpPr txBox="1"/>
          <p:nvPr/>
        </p:nvSpPr>
        <p:spPr>
          <a:xfrm>
            <a:off x="77813" y="4785525"/>
            <a:ext cx="1875300" cy="29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ACL 2020</a:t>
            </a:r>
            <a:endParaRPr/>
          </a:p>
        </p:txBody>
      </p:sp>
      <p:sp>
        <p:nvSpPr>
          <p:cNvPr id="17" name="Google Shape;57;p13">
            <a:extLst>
              <a:ext uri="{FF2B5EF4-FFF2-40B4-BE49-F238E27FC236}">
                <a16:creationId xmlns:a16="http://schemas.microsoft.com/office/drawing/2014/main" id="{B48BE18F-6C2F-B340-8865-B81D5642E7C6}"/>
              </a:ext>
            </a:extLst>
          </p:cNvPr>
          <p:cNvSpPr txBox="1"/>
          <p:nvPr/>
        </p:nvSpPr>
        <p:spPr>
          <a:xfrm>
            <a:off x="3851557" y="1949870"/>
            <a:ext cx="1440886" cy="465348"/>
          </a:xfrm>
          <a:prstGeom prst="rect">
            <a:avLst/>
          </a:prstGeom>
          <a:noFill/>
          <a:ln>
            <a:noFill/>
          </a:ln>
        </p:spPr>
        <p:txBody>
          <a:bodyPr spcFirstLastPara="1" wrap="square" lIns="91425" tIns="91425" rIns="91425" bIns="91425" anchor="t" anchorCtr="0">
            <a:noAutofit/>
          </a:bodyPr>
          <a:lstStyle/>
          <a:p>
            <a:pPr lvl="0"/>
            <a:r>
              <a:rPr lang="en-US" sz="2400">
                <a:latin typeface="Times New Roman" panose="02020603050405020304" pitchFamily="18" charset="0"/>
                <a:cs typeface="Times New Roman" panose="02020603050405020304" pitchFamily="18" charset="0"/>
              </a:rPr>
              <a:t>Thanks!</a:t>
            </a:r>
            <a:endParaRPr sz="2400">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079ECC02-D60E-8645-B989-3367CEAA9DAC}"/>
              </a:ext>
            </a:extLst>
          </p:cNvPr>
          <p:cNvGrpSpPr/>
          <p:nvPr/>
        </p:nvGrpSpPr>
        <p:grpSpPr>
          <a:xfrm>
            <a:off x="12673431" y="2129822"/>
            <a:ext cx="2432283" cy="1156205"/>
            <a:chOff x="10962149" y="4469476"/>
            <a:chExt cx="2432283" cy="1156205"/>
          </a:xfrm>
        </p:grpSpPr>
        <p:sp>
          <p:nvSpPr>
            <p:cNvPr id="19" name="Rounded Rectangle 18">
              <a:extLst>
                <a:ext uri="{FF2B5EF4-FFF2-40B4-BE49-F238E27FC236}">
                  <a16:creationId xmlns:a16="http://schemas.microsoft.com/office/drawing/2014/main" id="{11BD5B9B-3882-2447-928B-1A1F587BC9AC}"/>
                </a:ext>
              </a:extLst>
            </p:cNvPr>
            <p:cNvSpPr/>
            <p:nvPr/>
          </p:nvSpPr>
          <p:spPr>
            <a:xfrm>
              <a:off x="10962149" y="4469476"/>
              <a:ext cx="2219383" cy="1032009"/>
            </a:xfrm>
            <a:prstGeom prst="roundRect">
              <a:avLst>
                <a:gd name="adj" fmla="val 33130"/>
              </a:avLst>
            </a:prstGeom>
            <a:solidFill>
              <a:srgbClr val="B4DDAD">
                <a:alpha val="7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8A09473D-F6DA-C344-A52D-0096D489186F}"/>
                </a:ext>
              </a:extLst>
            </p:cNvPr>
            <p:cNvCxnSpPr>
              <a:cxnSpLocks/>
            </p:cNvCxnSpPr>
            <p:nvPr/>
          </p:nvCxnSpPr>
          <p:spPr>
            <a:xfrm>
              <a:off x="13028271" y="4806443"/>
              <a:ext cx="36616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E41B31C-4FD3-AA4F-BA79-CBB51DB0895B}"/>
                </a:ext>
              </a:extLst>
            </p:cNvPr>
            <p:cNvCxnSpPr>
              <a:cxnSpLocks/>
              <a:endCxn id="22" idx="2"/>
            </p:cNvCxnSpPr>
            <p:nvPr/>
          </p:nvCxnSpPr>
          <p:spPr>
            <a:xfrm flipV="1">
              <a:off x="11508341" y="5199889"/>
              <a:ext cx="1" cy="4257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AFC94F6F-4DA0-5644-8AE7-86EFDA3F688E}"/>
                </a:ext>
              </a:extLst>
            </p:cNvPr>
            <p:cNvSpPr/>
            <p:nvPr/>
          </p:nvSpPr>
          <p:spPr>
            <a:xfrm>
              <a:off x="11102965" y="4812822"/>
              <a:ext cx="810753" cy="387067"/>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400">
                  <a:solidFill>
                    <a:schemeClr val="tx1"/>
                  </a:solidFill>
                  <a:latin typeface="Times New Roman" charset="0"/>
                  <a:ea typeface="Times New Roman" charset="0"/>
                  <a:cs typeface="Times New Roman" charset="0"/>
                </a:rPr>
                <a:t>Linear</a:t>
              </a:r>
              <a:endParaRPr lang="en-US" sz="1400">
                <a:solidFill>
                  <a:schemeClr val="tx1"/>
                </a:solidFill>
                <a:latin typeface="Times New Roman" charset="0"/>
                <a:ea typeface="Times New Roman" charset="0"/>
                <a:cs typeface="Times New Roman" charset="0"/>
              </a:endParaRPr>
            </a:p>
          </p:txBody>
        </p:sp>
        <p:sp>
          <p:nvSpPr>
            <p:cNvPr id="23" name="Rounded Rectangle 22">
              <a:extLst>
                <a:ext uri="{FF2B5EF4-FFF2-40B4-BE49-F238E27FC236}">
                  <a16:creationId xmlns:a16="http://schemas.microsoft.com/office/drawing/2014/main" id="{A4E8F552-C6FB-DB4E-811B-47AB6B5AE02A}"/>
                </a:ext>
              </a:extLst>
            </p:cNvPr>
            <p:cNvSpPr/>
            <p:nvPr/>
          </p:nvSpPr>
          <p:spPr>
            <a:xfrm>
              <a:off x="12117468" y="4996322"/>
              <a:ext cx="910803" cy="433341"/>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400">
                  <a:solidFill>
                    <a:schemeClr val="tx1"/>
                  </a:solidFill>
                  <a:latin typeface="Times New Roman" charset="0"/>
                  <a:ea typeface="Times New Roman" charset="0"/>
                  <a:cs typeface="Times New Roman" charset="0"/>
                </a:rPr>
                <a:t>Linear &amp;</a:t>
              </a:r>
            </a:p>
            <a:p>
              <a:pPr algn="ctr"/>
              <a:r>
                <a:rPr lang="en-US" altLang="zh-CN" sz="1400">
                  <a:solidFill>
                    <a:schemeClr val="tx1"/>
                  </a:solidFill>
                  <a:latin typeface="Times New Roman" charset="0"/>
                  <a:ea typeface="Times New Roman" charset="0"/>
                  <a:cs typeface="Times New Roman" charset="0"/>
                </a:rPr>
                <a:t>Softmax</a:t>
              </a:r>
              <a:endParaRPr lang="en-US" sz="1400">
                <a:solidFill>
                  <a:schemeClr val="tx1"/>
                </a:solidFill>
                <a:latin typeface="Times New Roman" charset="0"/>
                <a:ea typeface="Times New Roman" charset="0"/>
                <a:cs typeface="Times New Roman" charset="0"/>
              </a:endParaRPr>
            </a:p>
          </p:txBody>
        </p:sp>
        <p:sp>
          <p:nvSpPr>
            <p:cNvPr id="24" name="Rounded Rectangle 23">
              <a:extLst>
                <a:ext uri="{FF2B5EF4-FFF2-40B4-BE49-F238E27FC236}">
                  <a16:creationId xmlns:a16="http://schemas.microsoft.com/office/drawing/2014/main" id="{623C8CF4-8D03-BD42-82DA-A5CE0E726F3E}"/>
                </a:ext>
              </a:extLst>
            </p:cNvPr>
            <p:cNvSpPr/>
            <p:nvPr/>
          </p:nvSpPr>
          <p:spPr>
            <a:xfrm>
              <a:off x="12115991" y="4522198"/>
              <a:ext cx="910803" cy="411709"/>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400">
                  <a:solidFill>
                    <a:schemeClr val="tx1"/>
                  </a:solidFill>
                  <a:latin typeface="Times New Roman" charset="0"/>
                  <a:ea typeface="Times New Roman" charset="0"/>
                  <a:cs typeface="Times New Roman" charset="0"/>
                </a:rPr>
                <a:t>Linear &amp;</a:t>
              </a:r>
            </a:p>
            <a:p>
              <a:pPr algn="ctr"/>
              <a:r>
                <a:rPr lang="en-US" altLang="zh-CN" sz="1400">
                  <a:solidFill>
                    <a:schemeClr val="tx1"/>
                  </a:solidFill>
                  <a:latin typeface="Times New Roman" charset="0"/>
                  <a:ea typeface="Times New Roman" charset="0"/>
                  <a:cs typeface="Times New Roman" charset="0"/>
                </a:rPr>
                <a:t>Softmax</a:t>
              </a:r>
              <a:endParaRPr lang="en-US" sz="1400">
                <a:solidFill>
                  <a:schemeClr val="tx1"/>
                </a:solidFill>
                <a:latin typeface="Times New Roman" charset="0"/>
                <a:ea typeface="Times New Roman" charset="0"/>
                <a:cs typeface="Times New Roman" charset="0"/>
              </a:endParaRPr>
            </a:p>
          </p:txBody>
        </p:sp>
        <p:cxnSp>
          <p:nvCxnSpPr>
            <p:cNvPr id="25" name="Elbow Connector 24">
              <a:extLst>
                <a:ext uri="{FF2B5EF4-FFF2-40B4-BE49-F238E27FC236}">
                  <a16:creationId xmlns:a16="http://schemas.microsoft.com/office/drawing/2014/main" id="{9D66F6D0-0D28-F643-ADD5-BF5CFF39A4E4}"/>
                </a:ext>
              </a:extLst>
            </p:cNvPr>
            <p:cNvCxnSpPr>
              <a:cxnSpLocks/>
              <a:stCxn id="22" idx="3"/>
              <a:endCxn id="24" idx="1"/>
            </p:cNvCxnSpPr>
            <p:nvPr/>
          </p:nvCxnSpPr>
          <p:spPr>
            <a:xfrm flipV="1">
              <a:off x="11913718" y="4728053"/>
              <a:ext cx="202273" cy="278303"/>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528E2E2B-BA25-484B-A84A-9DB2BAB544F3}"/>
                </a:ext>
              </a:extLst>
            </p:cNvPr>
            <p:cNvCxnSpPr>
              <a:cxnSpLocks/>
              <a:stCxn id="22" idx="3"/>
              <a:endCxn id="23" idx="1"/>
            </p:cNvCxnSpPr>
            <p:nvPr/>
          </p:nvCxnSpPr>
          <p:spPr>
            <a:xfrm>
              <a:off x="11913718" y="5006356"/>
              <a:ext cx="203750" cy="206637"/>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2EFF8B6-4880-4643-BA43-58AAF3A1CDC5}"/>
                </a:ext>
              </a:extLst>
            </p:cNvPr>
            <p:cNvCxnSpPr>
              <a:cxnSpLocks/>
              <a:stCxn id="23" idx="3"/>
            </p:cNvCxnSpPr>
            <p:nvPr/>
          </p:nvCxnSpPr>
          <p:spPr>
            <a:xfrm>
              <a:off x="13028271" y="5212993"/>
              <a:ext cx="36616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6D91AA33-9E8B-414F-A500-D0CD1A1485CC}"/>
              </a:ext>
            </a:extLst>
          </p:cNvPr>
          <p:cNvSpPr/>
          <p:nvPr/>
        </p:nvSpPr>
        <p:spPr>
          <a:xfrm>
            <a:off x="3235659" y="2466789"/>
            <a:ext cx="3432005" cy="276999"/>
          </a:xfrm>
          <a:prstGeom prst="rect">
            <a:avLst/>
          </a:prstGeom>
        </p:spPr>
        <p:txBody>
          <a:bodyPr wrap="square">
            <a:spAutoFit/>
          </a:bodyPr>
          <a:lstStyle/>
          <a:p>
            <a:r>
              <a:rPr lang="en-US" sz="1200">
                <a:solidFill>
                  <a:srgbClr val="00B0F0"/>
                </a:solidFill>
              </a:rPr>
              <a:t>https://github.com/jayleicn/recurrent-transformer</a:t>
            </a:r>
            <a:endParaRPr lang="en-US" sz="1200">
              <a:solidFill>
                <a:srgbClr val="00B0F0"/>
              </a:solidFill>
              <a:latin typeface="Times New Roman" panose="02020603050405020304" pitchFamily="18" charset="0"/>
              <a:cs typeface="Times New Roman" panose="02020603050405020304" pitchFamily="18" charset="0"/>
            </a:endParaRPr>
          </a:p>
        </p:txBody>
      </p:sp>
      <p:pic>
        <p:nvPicPr>
          <p:cNvPr id="30" name="Graphic 29">
            <a:extLst>
              <a:ext uri="{FF2B5EF4-FFF2-40B4-BE49-F238E27FC236}">
                <a16:creationId xmlns:a16="http://schemas.microsoft.com/office/drawing/2014/main" id="{F95C0D49-71B5-324B-978A-A33F5FE5B6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36352" y="2462759"/>
            <a:ext cx="328899" cy="328899"/>
          </a:xfrm>
          <a:prstGeom prst="rect">
            <a:avLst/>
          </a:prstGeom>
        </p:spPr>
      </p:pic>
      <p:sp>
        <p:nvSpPr>
          <p:cNvPr id="2" name="Slide Number Placeholder 1">
            <a:extLst>
              <a:ext uri="{FF2B5EF4-FFF2-40B4-BE49-F238E27FC236}">
                <a16:creationId xmlns:a16="http://schemas.microsoft.com/office/drawing/2014/main" id="{833EBEBE-8483-B44B-A4A9-1F63B57D18B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18</a:t>
            </a:fld>
            <a:endParaRPr lang="en"/>
          </a:p>
        </p:txBody>
      </p:sp>
    </p:spTree>
    <p:extLst>
      <p:ext uri="{BB962C8B-B14F-4D97-AF65-F5344CB8AC3E}">
        <p14:creationId xmlns:p14="http://schemas.microsoft.com/office/powerpoint/2010/main" val="2854438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7" name="Google Shape;57;p13"/>
          <p:cNvSpPr txBox="1"/>
          <p:nvPr/>
        </p:nvSpPr>
        <p:spPr>
          <a:xfrm>
            <a:off x="77813" y="4785525"/>
            <a:ext cx="1875300" cy="29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ACL 2020</a:t>
            </a:r>
            <a:endParaRPr/>
          </a:p>
        </p:txBody>
      </p:sp>
      <p:sp>
        <p:nvSpPr>
          <p:cNvPr id="17" name="Google Shape;57;p13">
            <a:extLst>
              <a:ext uri="{FF2B5EF4-FFF2-40B4-BE49-F238E27FC236}">
                <a16:creationId xmlns:a16="http://schemas.microsoft.com/office/drawing/2014/main" id="{B48BE18F-6C2F-B340-8865-B81D5642E7C6}"/>
              </a:ext>
            </a:extLst>
          </p:cNvPr>
          <p:cNvSpPr txBox="1"/>
          <p:nvPr/>
        </p:nvSpPr>
        <p:spPr>
          <a:xfrm>
            <a:off x="77812" y="110666"/>
            <a:ext cx="4383351" cy="46534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Times New Roman" panose="02020603050405020304" pitchFamily="18" charset="0"/>
                <a:cs typeface="Times New Roman" panose="02020603050405020304" pitchFamily="18" charset="0"/>
              </a:rPr>
              <a:t>Video Captioning</a:t>
            </a:r>
            <a:endParaRPr sz="2400">
              <a:latin typeface="Times New Roman" panose="02020603050405020304" pitchFamily="18" charset="0"/>
              <a:cs typeface="Times New Roman" panose="02020603050405020304" pitchFamily="18" charset="0"/>
            </a:endParaRPr>
          </a:p>
        </p:txBody>
      </p:sp>
      <p:sp>
        <p:nvSpPr>
          <p:cNvPr id="14" name="Google Shape;57;p13">
            <a:extLst>
              <a:ext uri="{FF2B5EF4-FFF2-40B4-BE49-F238E27FC236}">
                <a16:creationId xmlns:a16="http://schemas.microsoft.com/office/drawing/2014/main" id="{DB380F62-0D04-0A4D-BB37-144DCBEF5064}"/>
              </a:ext>
            </a:extLst>
          </p:cNvPr>
          <p:cNvSpPr txBox="1"/>
          <p:nvPr/>
        </p:nvSpPr>
        <p:spPr>
          <a:xfrm>
            <a:off x="7270672" y="4855449"/>
            <a:ext cx="1966610" cy="295800"/>
          </a:xfrm>
          <a:prstGeom prst="rect">
            <a:avLst/>
          </a:prstGeom>
          <a:noFill/>
          <a:ln>
            <a:noFill/>
          </a:ln>
        </p:spPr>
        <p:txBody>
          <a:bodyPr spcFirstLastPara="1" wrap="square" lIns="91425" tIns="91425" rIns="91425" bIns="91425" anchor="t" anchorCtr="0">
            <a:noAutofit/>
          </a:bodyPr>
          <a:lstStyle/>
          <a:p>
            <a:r>
              <a:rPr lang="en-US" sz="1200">
                <a:latin typeface="Times New Roman" panose="02020603050405020304" pitchFamily="18" charset="0"/>
                <a:cs typeface="Times New Roman" panose="02020603050405020304" pitchFamily="18" charset="0"/>
              </a:rPr>
              <a:t>[Krishna et al., ICCV 2017]</a:t>
            </a:r>
            <a:endParaRPr sz="1200">
              <a:latin typeface="Times New Roman" panose="02020603050405020304" pitchFamily="18" charset="0"/>
              <a:cs typeface="Times New Roman" panose="02020603050405020304" pitchFamily="18" charset="0"/>
            </a:endParaRPr>
          </a:p>
        </p:txBody>
      </p:sp>
      <p:grpSp>
        <p:nvGrpSpPr>
          <p:cNvPr id="27" name="Group 26">
            <a:extLst>
              <a:ext uri="{FF2B5EF4-FFF2-40B4-BE49-F238E27FC236}">
                <a16:creationId xmlns:a16="http://schemas.microsoft.com/office/drawing/2014/main" id="{C0DC57A7-8803-A347-B9CF-10B1EE5D0953}"/>
              </a:ext>
            </a:extLst>
          </p:cNvPr>
          <p:cNvGrpSpPr/>
          <p:nvPr/>
        </p:nvGrpSpPr>
        <p:grpSpPr>
          <a:xfrm>
            <a:off x="2935443" y="1091461"/>
            <a:ext cx="3051440" cy="1723918"/>
            <a:chOff x="405231" y="558596"/>
            <a:chExt cx="2453564" cy="1366539"/>
          </a:xfrm>
        </p:grpSpPr>
        <p:pic>
          <p:nvPicPr>
            <p:cNvPr id="28" name="Picture 27" descr="A picture containing grass, outdoor, building, man&#10;&#10;Description automatically generated">
              <a:extLst>
                <a:ext uri="{FF2B5EF4-FFF2-40B4-BE49-F238E27FC236}">
                  <a16:creationId xmlns:a16="http://schemas.microsoft.com/office/drawing/2014/main" id="{01DBD402-1CA1-F540-968A-A93620020B70}"/>
                </a:ext>
              </a:extLst>
            </p:cNvPr>
            <p:cNvPicPr>
              <a:picLocks noChangeAspect="1"/>
            </p:cNvPicPr>
            <p:nvPr/>
          </p:nvPicPr>
          <p:blipFill>
            <a:blip r:embed="rId3"/>
            <a:stretch>
              <a:fillRect/>
            </a:stretch>
          </p:blipFill>
          <p:spPr>
            <a:xfrm>
              <a:off x="462041" y="858155"/>
              <a:ext cx="1170432" cy="731520"/>
            </a:xfrm>
            <a:prstGeom prst="rect">
              <a:avLst/>
            </a:prstGeom>
          </p:spPr>
        </p:pic>
        <p:pic>
          <p:nvPicPr>
            <p:cNvPr id="29" name="Picture 28" descr="A picture containing grass, outdoor, building, man&#10;&#10;Description automatically generated">
              <a:extLst>
                <a:ext uri="{FF2B5EF4-FFF2-40B4-BE49-F238E27FC236}">
                  <a16:creationId xmlns:a16="http://schemas.microsoft.com/office/drawing/2014/main" id="{ACEE838E-7EB8-4942-A909-BDDCEE7881B5}"/>
                </a:ext>
              </a:extLst>
            </p:cNvPr>
            <p:cNvPicPr>
              <a:picLocks noChangeAspect="1"/>
            </p:cNvPicPr>
            <p:nvPr/>
          </p:nvPicPr>
          <p:blipFill>
            <a:blip r:embed="rId4"/>
            <a:stretch>
              <a:fillRect/>
            </a:stretch>
          </p:blipFill>
          <p:spPr>
            <a:xfrm>
              <a:off x="1660998" y="858155"/>
              <a:ext cx="1170432" cy="731520"/>
            </a:xfrm>
            <a:prstGeom prst="rect">
              <a:avLst/>
            </a:prstGeom>
          </p:spPr>
        </p:pic>
        <p:pic>
          <p:nvPicPr>
            <p:cNvPr id="30" name="Picture 29" descr="A close up of a logo&#10;&#10;Description automatically generated">
              <a:extLst>
                <a:ext uri="{FF2B5EF4-FFF2-40B4-BE49-F238E27FC236}">
                  <a16:creationId xmlns:a16="http://schemas.microsoft.com/office/drawing/2014/main" id="{1478AC78-075F-A445-911A-76769650C175}"/>
                </a:ext>
              </a:extLst>
            </p:cNvPr>
            <p:cNvPicPr>
              <a:picLocks noChangeAspect="1"/>
            </p:cNvPicPr>
            <p:nvPr/>
          </p:nvPicPr>
          <p:blipFill>
            <a:blip r:embed="rId5"/>
            <a:stretch>
              <a:fillRect/>
            </a:stretch>
          </p:blipFill>
          <p:spPr>
            <a:xfrm>
              <a:off x="405231" y="558596"/>
              <a:ext cx="2453564" cy="1366539"/>
            </a:xfrm>
            <a:prstGeom prst="rect">
              <a:avLst/>
            </a:prstGeom>
          </p:spPr>
        </p:pic>
      </p:grpSp>
      <p:sp>
        <p:nvSpPr>
          <p:cNvPr id="31" name="Google Shape;96;p2">
            <a:extLst>
              <a:ext uri="{FF2B5EF4-FFF2-40B4-BE49-F238E27FC236}">
                <a16:creationId xmlns:a16="http://schemas.microsoft.com/office/drawing/2014/main" id="{A5350737-A0C2-504E-BCB4-09C0831A8B41}"/>
              </a:ext>
            </a:extLst>
          </p:cNvPr>
          <p:cNvSpPr>
            <a:spLocks noChangeAspect="1"/>
          </p:cNvSpPr>
          <p:nvPr/>
        </p:nvSpPr>
        <p:spPr>
          <a:xfrm>
            <a:off x="2886697" y="2734607"/>
            <a:ext cx="3221027" cy="338514"/>
          </a:xfrm>
          <a:prstGeom prst="rect">
            <a:avLst/>
          </a:prstGeom>
          <a:noFill/>
          <a:ln>
            <a:noFill/>
          </a:ln>
        </p:spPr>
        <p:txBody>
          <a:bodyPr spcFirstLastPara="1" wrap="square" lIns="91425" tIns="45700" rIns="91425" bIns="45700" anchor="t" anchorCtr="0">
            <a:spAutoFit/>
          </a:bodyPr>
          <a:lstStyle/>
          <a:p>
            <a:pPr lvl="0">
              <a:buSzPts val="2000"/>
            </a:pPr>
            <a:r>
              <a:rPr lang="en-US" sz="1600">
                <a:latin typeface="Times New Roman" panose="02020603050405020304" pitchFamily="18" charset="0"/>
                <a:cs typeface="Times New Roman" panose="02020603050405020304" pitchFamily="18" charset="0"/>
              </a:rPr>
              <a:t>A boy goes across the monkey bars.</a:t>
            </a:r>
            <a:endParaRPr sz="1600" b="0" i="0" u="none" strike="noStrike" cap="none">
              <a:solidFill>
                <a:srgbClr val="000000"/>
              </a:solidFill>
              <a:sym typeface="Arial"/>
            </a:endParaRPr>
          </a:p>
        </p:txBody>
      </p:sp>
      <p:sp>
        <p:nvSpPr>
          <p:cNvPr id="2" name="Slide Number Placeholder 1">
            <a:extLst>
              <a:ext uri="{FF2B5EF4-FFF2-40B4-BE49-F238E27FC236}">
                <a16:creationId xmlns:a16="http://schemas.microsoft.com/office/drawing/2014/main" id="{B89BE958-A99D-FC4B-A8FB-00E9947ADB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1</a:t>
            </a:fld>
            <a:endParaRPr lang="en"/>
          </a:p>
        </p:txBody>
      </p:sp>
    </p:spTree>
    <p:extLst>
      <p:ext uri="{BB962C8B-B14F-4D97-AF65-F5344CB8AC3E}">
        <p14:creationId xmlns:p14="http://schemas.microsoft.com/office/powerpoint/2010/main" val="661717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pSp>
        <p:nvGrpSpPr>
          <p:cNvPr id="21" name="Group 20">
            <a:extLst>
              <a:ext uri="{FF2B5EF4-FFF2-40B4-BE49-F238E27FC236}">
                <a16:creationId xmlns:a16="http://schemas.microsoft.com/office/drawing/2014/main" id="{F80589DB-A8C0-3F48-988A-D40FBA86AEB8}"/>
              </a:ext>
            </a:extLst>
          </p:cNvPr>
          <p:cNvGrpSpPr/>
          <p:nvPr/>
        </p:nvGrpSpPr>
        <p:grpSpPr>
          <a:xfrm>
            <a:off x="614239" y="1361460"/>
            <a:ext cx="2453564" cy="1366539"/>
            <a:chOff x="405231" y="558596"/>
            <a:chExt cx="2453564" cy="1366539"/>
          </a:xfrm>
        </p:grpSpPr>
        <p:pic>
          <p:nvPicPr>
            <p:cNvPr id="30" name="Picture 29" descr="A picture containing grass, outdoor, building, man&#10;&#10;Description automatically generated">
              <a:extLst>
                <a:ext uri="{FF2B5EF4-FFF2-40B4-BE49-F238E27FC236}">
                  <a16:creationId xmlns:a16="http://schemas.microsoft.com/office/drawing/2014/main" id="{76140D93-FAA9-D941-AF68-82FE6010EB28}"/>
                </a:ext>
              </a:extLst>
            </p:cNvPr>
            <p:cNvPicPr>
              <a:picLocks noChangeAspect="1"/>
            </p:cNvPicPr>
            <p:nvPr/>
          </p:nvPicPr>
          <p:blipFill>
            <a:blip r:embed="rId4"/>
            <a:stretch>
              <a:fillRect/>
            </a:stretch>
          </p:blipFill>
          <p:spPr>
            <a:xfrm>
              <a:off x="462041" y="858155"/>
              <a:ext cx="1170432" cy="731520"/>
            </a:xfrm>
            <a:prstGeom prst="rect">
              <a:avLst/>
            </a:prstGeom>
          </p:spPr>
        </p:pic>
        <p:pic>
          <p:nvPicPr>
            <p:cNvPr id="31" name="Picture 30" descr="A picture containing grass, outdoor, building, man&#10;&#10;Description automatically generated">
              <a:extLst>
                <a:ext uri="{FF2B5EF4-FFF2-40B4-BE49-F238E27FC236}">
                  <a16:creationId xmlns:a16="http://schemas.microsoft.com/office/drawing/2014/main" id="{E5739DB1-A0A2-3947-8E9F-F3E0E73DDAA0}"/>
                </a:ext>
              </a:extLst>
            </p:cNvPr>
            <p:cNvPicPr>
              <a:picLocks noChangeAspect="1"/>
            </p:cNvPicPr>
            <p:nvPr/>
          </p:nvPicPr>
          <p:blipFill>
            <a:blip r:embed="rId5"/>
            <a:stretch>
              <a:fillRect/>
            </a:stretch>
          </p:blipFill>
          <p:spPr>
            <a:xfrm>
              <a:off x="1660998" y="858155"/>
              <a:ext cx="1170432" cy="731520"/>
            </a:xfrm>
            <a:prstGeom prst="rect">
              <a:avLst/>
            </a:prstGeom>
          </p:spPr>
        </p:pic>
        <p:pic>
          <p:nvPicPr>
            <p:cNvPr id="38" name="Picture 37" descr="A close up of a logo&#10;&#10;Description automatically generated">
              <a:extLst>
                <a:ext uri="{FF2B5EF4-FFF2-40B4-BE49-F238E27FC236}">
                  <a16:creationId xmlns:a16="http://schemas.microsoft.com/office/drawing/2014/main" id="{88CA94D0-C8CE-A148-AC4D-AB2719FA98B6}"/>
                </a:ext>
              </a:extLst>
            </p:cNvPr>
            <p:cNvPicPr>
              <a:picLocks noChangeAspect="1"/>
            </p:cNvPicPr>
            <p:nvPr/>
          </p:nvPicPr>
          <p:blipFill>
            <a:blip r:embed="rId6"/>
            <a:stretch>
              <a:fillRect/>
            </a:stretch>
          </p:blipFill>
          <p:spPr>
            <a:xfrm>
              <a:off x="405231" y="558596"/>
              <a:ext cx="2453564" cy="1366539"/>
            </a:xfrm>
            <a:prstGeom prst="rect">
              <a:avLst/>
            </a:prstGeom>
          </p:spPr>
        </p:pic>
      </p:grpSp>
      <p:sp>
        <p:nvSpPr>
          <p:cNvPr id="57" name="Google Shape;57;p13"/>
          <p:cNvSpPr txBox="1"/>
          <p:nvPr/>
        </p:nvSpPr>
        <p:spPr>
          <a:xfrm>
            <a:off x="77813" y="4785525"/>
            <a:ext cx="1875300" cy="29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ACL 2020</a:t>
            </a:r>
            <a:endParaRPr/>
          </a:p>
        </p:txBody>
      </p:sp>
      <p:sp>
        <p:nvSpPr>
          <p:cNvPr id="16" name="Google Shape;57;p13">
            <a:extLst>
              <a:ext uri="{FF2B5EF4-FFF2-40B4-BE49-F238E27FC236}">
                <a16:creationId xmlns:a16="http://schemas.microsoft.com/office/drawing/2014/main" id="{0B1C89EF-F21A-F048-B9CD-7D0A1FC85F0A}"/>
              </a:ext>
            </a:extLst>
          </p:cNvPr>
          <p:cNvSpPr txBox="1"/>
          <p:nvPr/>
        </p:nvSpPr>
        <p:spPr>
          <a:xfrm>
            <a:off x="7270672" y="4855449"/>
            <a:ext cx="1966610" cy="295800"/>
          </a:xfrm>
          <a:prstGeom prst="rect">
            <a:avLst/>
          </a:prstGeom>
          <a:noFill/>
          <a:ln>
            <a:noFill/>
          </a:ln>
        </p:spPr>
        <p:txBody>
          <a:bodyPr spcFirstLastPara="1" wrap="square" lIns="91425" tIns="91425" rIns="91425" bIns="91425" anchor="t" anchorCtr="0">
            <a:noAutofit/>
          </a:bodyPr>
          <a:lstStyle/>
          <a:p>
            <a:r>
              <a:rPr lang="en-US" sz="1200">
                <a:latin typeface="Times New Roman" panose="02020603050405020304" pitchFamily="18" charset="0"/>
                <a:cs typeface="Times New Roman" panose="02020603050405020304" pitchFamily="18" charset="0"/>
              </a:rPr>
              <a:t>[Krishna et al., ICCV 2017]</a:t>
            </a:r>
            <a:endParaRPr sz="1200">
              <a:latin typeface="Times New Roman" panose="02020603050405020304" pitchFamily="18" charset="0"/>
              <a:cs typeface="Times New Roman" panose="02020603050405020304" pitchFamily="18" charset="0"/>
            </a:endParaRPr>
          </a:p>
        </p:txBody>
      </p:sp>
      <p:sp>
        <p:nvSpPr>
          <p:cNvPr id="17" name="Google Shape;57;p13">
            <a:extLst>
              <a:ext uri="{FF2B5EF4-FFF2-40B4-BE49-F238E27FC236}">
                <a16:creationId xmlns:a16="http://schemas.microsoft.com/office/drawing/2014/main" id="{B48BE18F-6C2F-B340-8865-B81D5642E7C6}"/>
              </a:ext>
            </a:extLst>
          </p:cNvPr>
          <p:cNvSpPr txBox="1"/>
          <p:nvPr/>
        </p:nvSpPr>
        <p:spPr>
          <a:xfrm>
            <a:off x="77812" y="110666"/>
            <a:ext cx="4383351" cy="46534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Times New Roman" panose="02020603050405020304" pitchFamily="18" charset="0"/>
                <a:cs typeface="Times New Roman" panose="02020603050405020304" pitchFamily="18" charset="0"/>
              </a:rPr>
              <a:t>Video Paragraph Captioning</a:t>
            </a:r>
            <a:endParaRPr sz="2400">
              <a:latin typeface="Times New Roman" panose="02020603050405020304" pitchFamily="18" charset="0"/>
              <a:cs typeface="Times New Roman" panose="02020603050405020304" pitchFamily="18" charset="0"/>
            </a:endParaRPr>
          </a:p>
        </p:txBody>
      </p:sp>
      <p:sp>
        <p:nvSpPr>
          <p:cNvPr id="10" name="Google Shape;96;p2">
            <a:extLst>
              <a:ext uri="{FF2B5EF4-FFF2-40B4-BE49-F238E27FC236}">
                <a16:creationId xmlns:a16="http://schemas.microsoft.com/office/drawing/2014/main" id="{0FCDFFBD-7D20-5146-AEAC-13ABFCB46D10}"/>
              </a:ext>
            </a:extLst>
          </p:cNvPr>
          <p:cNvSpPr>
            <a:spLocks noChangeAspect="1"/>
          </p:cNvSpPr>
          <p:nvPr/>
        </p:nvSpPr>
        <p:spPr>
          <a:xfrm>
            <a:off x="439266" y="2995003"/>
            <a:ext cx="2734682" cy="276959"/>
          </a:xfrm>
          <a:prstGeom prst="rect">
            <a:avLst/>
          </a:prstGeom>
          <a:noFill/>
          <a:ln>
            <a:noFill/>
          </a:ln>
        </p:spPr>
        <p:txBody>
          <a:bodyPr spcFirstLastPara="1" wrap="square" lIns="91425" tIns="45700" rIns="91425" bIns="45700" anchor="t" anchorCtr="0">
            <a:spAutoFit/>
          </a:bodyPr>
          <a:lstStyle/>
          <a:p>
            <a:pPr lvl="0">
              <a:buSzPts val="2000"/>
            </a:pPr>
            <a:r>
              <a:rPr lang="en-US" sz="1200">
                <a:latin typeface="Times New Roman" panose="02020603050405020304" pitchFamily="18" charset="0"/>
                <a:cs typeface="Times New Roman" panose="02020603050405020304" pitchFamily="18" charset="0"/>
              </a:rPr>
              <a:t>A boy goes across the monkey bars.</a:t>
            </a:r>
            <a:endParaRPr sz="1300" b="0" i="0" u="none" strike="noStrike" cap="none">
              <a:solidFill>
                <a:srgbClr val="000000"/>
              </a:solidFill>
              <a:sym typeface="Arial"/>
            </a:endParaRPr>
          </a:p>
        </p:txBody>
      </p:sp>
      <p:sp>
        <p:nvSpPr>
          <p:cNvPr id="11" name="Google Shape;97;p2">
            <a:extLst>
              <a:ext uri="{FF2B5EF4-FFF2-40B4-BE49-F238E27FC236}">
                <a16:creationId xmlns:a16="http://schemas.microsoft.com/office/drawing/2014/main" id="{C64CEDAA-E37D-4B4D-A89D-E93CB332F19D}"/>
              </a:ext>
            </a:extLst>
          </p:cNvPr>
          <p:cNvSpPr>
            <a:spLocks noChangeAspect="1"/>
          </p:cNvSpPr>
          <p:nvPr/>
        </p:nvSpPr>
        <p:spPr>
          <a:xfrm>
            <a:off x="3143028" y="3001785"/>
            <a:ext cx="2453565" cy="461624"/>
          </a:xfrm>
          <a:prstGeom prst="rect">
            <a:avLst/>
          </a:prstGeom>
          <a:noFill/>
          <a:ln>
            <a:noFill/>
          </a:ln>
        </p:spPr>
        <p:txBody>
          <a:bodyPr spcFirstLastPara="1" wrap="square" lIns="91425" tIns="45700" rIns="91425" bIns="45700" anchor="t" anchorCtr="0">
            <a:spAutoFit/>
          </a:bodyPr>
          <a:lstStyle/>
          <a:p>
            <a:pPr lvl="0">
              <a:buSzPts val="2000"/>
            </a:pPr>
            <a:r>
              <a:rPr lang="en-US" sz="1200">
                <a:latin typeface="Times New Roman" panose="02020603050405020304" pitchFamily="18" charset="0"/>
                <a:cs typeface="Times New Roman" panose="02020603050405020304" pitchFamily="18" charset="0"/>
              </a:rPr>
              <a:t>At the end he begins to struggle bit, but finally finished.</a:t>
            </a:r>
            <a:endParaRPr sz="1300" b="0" i="0" u="none" strike="noStrike" cap="none">
              <a:solidFill>
                <a:srgbClr val="000000"/>
              </a:solidFill>
              <a:sym typeface="Arial"/>
            </a:endParaRPr>
          </a:p>
        </p:txBody>
      </p:sp>
      <p:sp>
        <p:nvSpPr>
          <p:cNvPr id="12" name="Google Shape;98;p2">
            <a:extLst>
              <a:ext uri="{FF2B5EF4-FFF2-40B4-BE49-F238E27FC236}">
                <a16:creationId xmlns:a16="http://schemas.microsoft.com/office/drawing/2014/main" id="{E3C37D76-2A3C-2849-B398-46D673FB0AD5}"/>
              </a:ext>
            </a:extLst>
          </p:cNvPr>
          <p:cNvSpPr>
            <a:spLocks noChangeAspect="1"/>
          </p:cNvSpPr>
          <p:nvPr/>
        </p:nvSpPr>
        <p:spPr>
          <a:xfrm>
            <a:off x="5628088" y="2998388"/>
            <a:ext cx="2789158" cy="461624"/>
          </a:xfrm>
          <a:prstGeom prst="rect">
            <a:avLst/>
          </a:prstGeom>
          <a:noFill/>
          <a:ln>
            <a:noFill/>
          </a:ln>
        </p:spPr>
        <p:txBody>
          <a:bodyPr spcFirstLastPara="1" wrap="square" lIns="91425" tIns="45700" rIns="91425" bIns="45700" anchor="t" anchorCtr="0">
            <a:spAutoFit/>
          </a:bodyPr>
          <a:lstStyle/>
          <a:p>
            <a:pPr lvl="0">
              <a:buSzPts val="2000"/>
            </a:pPr>
            <a:r>
              <a:rPr lang="en-US" sz="1200">
                <a:latin typeface="Times New Roman" panose="02020603050405020304" pitchFamily="18" charset="0"/>
                <a:cs typeface="Times New Roman" panose="02020603050405020304" pitchFamily="18" charset="0"/>
              </a:rPr>
              <a:t>When he is done another little boy comes and stands by him.</a:t>
            </a:r>
            <a:endParaRPr sz="1300" b="0" i="0" u="none" strike="noStrike" cap="none">
              <a:solidFill>
                <a:srgbClr val="000000"/>
              </a:solidFill>
              <a:sym typeface="Arial"/>
            </a:endParaRPr>
          </a:p>
        </p:txBody>
      </p:sp>
      <p:cxnSp>
        <p:nvCxnSpPr>
          <p:cNvPr id="52" name="Straight Connector 51">
            <a:extLst>
              <a:ext uri="{FF2B5EF4-FFF2-40B4-BE49-F238E27FC236}">
                <a16:creationId xmlns:a16="http://schemas.microsoft.com/office/drawing/2014/main" id="{A0EA118C-244E-6D4D-9CBF-DC7E160BAA0A}"/>
              </a:ext>
            </a:extLst>
          </p:cNvPr>
          <p:cNvCxnSpPr>
            <a:cxnSpLocks/>
          </p:cNvCxnSpPr>
          <p:nvPr/>
        </p:nvCxnSpPr>
        <p:spPr>
          <a:xfrm>
            <a:off x="580262" y="2707038"/>
            <a:ext cx="24992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590B4A91-6793-654D-8572-2398628E4D3A}"/>
              </a:ext>
            </a:extLst>
          </p:cNvPr>
          <p:cNvCxnSpPr>
            <a:cxnSpLocks/>
          </p:cNvCxnSpPr>
          <p:nvPr/>
        </p:nvCxnSpPr>
        <p:spPr>
          <a:xfrm>
            <a:off x="667245" y="3835830"/>
            <a:ext cx="758783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Google Shape;96;p2">
            <a:extLst>
              <a:ext uri="{FF2B5EF4-FFF2-40B4-BE49-F238E27FC236}">
                <a16:creationId xmlns:a16="http://schemas.microsoft.com/office/drawing/2014/main" id="{8B63EFC8-25F3-F24A-9C64-E4BF188C13E6}"/>
              </a:ext>
            </a:extLst>
          </p:cNvPr>
          <p:cNvSpPr>
            <a:spLocks noChangeAspect="1"/>
          </p:cNvSpPr>
          <p:nvPr/>
        </p:nvSpPr>
        <p:spPr>
          <a:xfrm>
            <a:off x="2098405" y="3946542"/>
            <a:ext cx="849309" cy="2923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1300" b="0" i="0" u="none" strike="noStrike" cap="none">
                <a:solidFill>
                  <a:schemeClr val="dk1"/>
                </a:solidFill>
                <a:latin typeface="Times New Roman"/>
                <a:ea typeface="Times New Roman"/>
                <a:cs typeface="Times New Roman"/>
                <a:sym typeface="Times New Roman"/>
              </a:rPr>
              <a:t>Relevant</a:t>
            </a:r>
            <a:endParaRPr sz="1300" b="0" i="0" u="none" strike="noStrike" cap="none">
              <a:solidFill>
                <a:srgbClr val="000000"/>
              </a:solidFill>
              <a:sym typeface="Arial"/>
            </a:endParaRPr>
          </a:p>
        </p:txBody>
      </p:sp>
      <p:sp>
        <p:nvSpPr>
          <p:cNvPr id="84" name="Google Shape;96;p2">
            <a:extLst>
              <a:ext uri="{FF2B5EF4-FFF2-40B4-BE49-F238E27FC236}">
                <a16:creationId xmlns:a16="http://schemas.microsoft.com/office/drawing/2014/main" id="{E1EA144A-82BE-B846-B677-7D670824ACE6}"/>
              </a:ext>
            </a:extLst>
          </p:cNvPr>
          <p:cNvSpPr>
            <a:spLocks noChangeAspect="1"/>
          </p:cNvSpPr>
          <p:nvPr/>
        </p:nvSpPr>
        <p:spPr>
          <a:xfrm>
            <a:off x="3894751" y="3946542"/>
            <a:ext cx="849309" cy="2923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1300" b="0" i="0" u="none" strike="noStrike" cap="none">
                <a:solidFill>
                  <a:schemeClr val="dk1"/>
                </a:solidFill>
                <a:latin typeface="Times New Roman"/>
                <a:ea typeface="Times New Roman"/>
                <a:cs typeface="Times New Roman"/>
                <a:sym typeface="Times New Roman"/>
              </a:rPr>
              <a:t>Coherent</a:t>
            </a:r>
            <a:endParaRPr sz="1300" b="0" i="0" u="none" strike="noStrike" cap="none">
              <a:solidFill>
                <a:srgbClr val="000000"/>
              </a:solidFill>
              <a:sym typeface="Arial"/>
            </a:endParaRPr>
          </a:p>
        </p:txBody>
      </p:sp>
      <p:sp>
        <p:nvSpPr>
          <p:cNvPr id="85" name="Google Shape;96;p2">
            <a:extLst>
              <a:ext uri="{FF2B5EF4-FFF2-40B4-BE49-F238E27FC236}">
                <a16:creationId xmlns:a16="http://schemas.microsoft.com/office/drawing/2014/main" id="{87412211-D6A3-4443-AEA1-3F15D7D602CB}"/>
              </a:ext>
            </a:extLst>
          </p:cNvPr>
          <p:cNvSpPr>
            <a:spLocks noChangeAspect="1"/>
          </p:cNvSpPr>
          <p:nvPr/>
        </p:nvSpPr>
        <p:spPr>
          <a:xfrm>
            <a:off x="5691097" y="3942589"/>
            <a:ext cx="849309" cy="2923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1300" b="0" i="0" u="none" strike="noStrike" cap="none">
                <a:solidFill>
                  <a:schemeClr val="dk1"/>
                </a:solidFill>
                <a:latin typeface="Times New Roman"/>
                <a:ea typeface="Times New Roman"/>
                <a:cs typeface="Times New Roman"/>
                <a:sym typeface="Times New Roman"/>
              </a:rPr>
              <a:t>Concise</a:t>
            </a:r>
            <a:endParaRPr sz="1300" b="0" i="0" u="none" strike="noStrike" cap="none">
              <a:solidFill>
                <a:srgbClr val="000000"/>
              </a:solidFill>
              <a:sym typeface="Arial"/>
            </a:endParaRPr>
          </a:p>
        </p:txBody>
      </p:sp>
      <p:grpSp>
        <p:nvGrpSpPr>
          <p:cNvPr id="25" name="Group 24">
            <a:extLst>
              <a:ext uri="{FF2B5EF4-FFF2-40B4-BE49-F238E27FC236}">
                <a16:creationId xmlns:a16="http://schemas.microsoft.com/office/drawing/2014/main" id="{06B15054-3920-9243-8D6A-41F3942221F7}"/>
              </a:ext>
            </a:extLst>
          </p:cNvPr>
          <p:cNvGrpSpPr/>
          <p:nvPr/>
        </p:nvGrpSpPr>
        <p:grpSpPr>
          <a:xfrm>
            <a:off x="3143029" y="1358458"/>
            <a:ext cx="2453564" cy="1366539"/>
            <a:chOff x="3143029" y="555594"/>
            <a:chExt cx="2453564" cy="1366539"/>
          </a:xfrm>
        </p:grpSpPr>
        <p:pic>
          <p:nvPicPr>
            <p:cNvPr id="3" name="Picture 2" descr="A picture containing outdoor, man, grass, young&#10;&#10;Description automatically generated">
              <a:extLst>
                <a:ext uri="{FF2B5EF4-FFF2-40B4-BE49-F238E27FC236}">
                  <a16:creationId xmlns:a16="http://schemas.microsoft.com/office/drawing/2014/main" id="{B9D5F1F1-5A2D-6647-A86A-AD5AFE59A4AB}"/>
                </a:ext>
              </a:extLst>
            </p:cNvPr>
            <p:cNvPicPr>
              <a:picLocks noChangeAspect="1"/>
            </p:cNvPicPr>
            <p:nvPr/>
          </p:nvPicPr>
          <p:blipFill>
            <a:blip r:embed="rId7"/>
            <a:stretch>
              <a:fillRect/>
            </a:stretch>
          </p:blipFill>
          <p:spPr>
            <a:xfrm>
              <a:off x="3186214" y="873103"/>
              <a:ext cx="1170432" cy="731520"/>
            </a:xfrm>
            <a:prstGeom prst="rect">
              <a:avLst/>
            </a:prstGeom>
          </p:spPr>
        </p:pic>
        <p:pic>
          <p:nvPicPr>
            <p:cNvPr id="6" name="Picture 5" descr="A picture containing outdoor, grass, sitting, stuffed&#10;&#10;Description automatically generated">
              <a:extLst>
                <a:ext uri="{FF2B5EF4-FFF2-40B4-BE49-F238E27FC236}">
                  <a16:creationId xmlns:a16="http://schemas.microsoft.com/office/drawing/2014/main" id="{5632B34C-DF8A-D945-B9AB-0D96F1CBBD53}"/>
                </a:ext>
              </a:extLst>
            </p:cNvPr>
            <p:cNvPicPr>
              <a:picLocks noChangeAspect="1"/>
            </p:cNvPicPr>
            <p:nvPr/>
          </p:nvPicPr>
          <p:blipFill>
            <a:blip r:embed="rId8"/>
            <a:stretch>
              <a:fillRect/>
            </a:stretch>
          </p:blipFill>
          <p:spPr>
            <a:xfrm>
              <a:off x="4387449" y="862596"/>
              <a:ext cx="1170432" cy="731520"/>
            </a:xfrm>
            <a:prstGeom prst="rect">
              <a:avLst/>
            </a:prstGeom>
          </p:spPr>
        </p:pic>
        <p:pic>
          <p:nvPicPr>
            <p:cNvPr id="59" name="Picture 58" descr="A close up of a logo&#10;&#10;Description automatically generated">
              <a:extLst>
                <a:ext uri="{FF2B5EF4-FFF2-40B4-BE49-F238E27FC236}">
                  <a16:creationId xmlns:a16="http://schemas.microsoft.com/office/drawing/2014/main" id="{5FFC506E-B73C-594E-A835-0E40A92F8534}"/>
                </a:ext>
              </a:extLst>
            </p:cNvPr>
            <p:cNvPicPr>
              <a:picLocks noChangeAspect="1"/>
            </p:cNvPicPr>
            <p:nvPr/>
          </p:nvPicPr>
          <p:blipFill>
            <a:blip r:embed="rId6"/>
            <a:stretch>
              <a:fillRect/>
            </a:stretch>
          </p:blipFill>
          <p:spPr>
            <a:xfrm>
              <a:off x="3143029" y="555594"/>
              <a:ext cx="2453564" cy="1366539"/>
            </a:xfrm>
            <a:prstGeom prst="rect">
              <a:avLst/>
            </a:prstGeom>
          </p:spPr>
        </p:pic>
      </p:grpSp>
      <p:grpSp>
        <p:nvGrpSpPr>
          <p:cNvPr id="26" name="Group 25">
            <a:extLst>
              <a:ext uri="{FF2B5EF4-FFF2-40B4-BE49-F238E27FC236}">
                <a16:creationId xmlns:a16="http://schemas.microsoft.com/office/drawing/2014/main" id="{09B9E5D6-782B-7142-8178-77C3FFA30A57}"/>
              </a:ext>
            </a:extLst>
          </p:cNvPr>
          <p:cNvGrpSpPr/>
          <p:nvPr/>
        </p:nvGrpSpPr>
        <p:grpSpPr>
          <a:xfrm>
            <a:off x="5684506" y="1358458"/>
            <a:ext cx="2453564" cy="1366539"/>
            <a:chOff x="5880827" y="553788"/>
            <a:chExt cx="2453564" cy="1366539"/>
          </a:xfrm>
        </p:grpSpPr>
        <p:grpSp>
          <p:nvGrpSpPr>
            <p:cNvPr id="24" name="Group 23">
              <a:extLst>
                <a:ext uri="{FF2B5EF4-FFF2-40B4-BE49-F238E27FC236}">
                  <a16:creationId xmlns:a16="http://schemas.microsoft.com/office/drawing/2014/main" id="{F8428C0E-D015-EB44-87AB-E222893B8575}"/>
                </a:ext>
              </a:extLst>
            </p:cNvPr>
            <p:cNvGrpSpPr/>
            <p:nvPr/>
          </p:nvGrpSpPr>
          <p:grpSpPr>
            <a:xfrm>
              <a:off x="5924012" y="873103"/>
              <a:ext cx="2375621" cy="732236"/>
              <a:chOff x="5924012" y="873103"/>
              <a:chExt cx="2375621" cy="732236"/>
            </a:xfrm>
          </p:grpSpPr>
          <p:pic>
            <p:nvPicPr>
              <p:cNvPr id="8" name="Picture 7" descr="A picture containing fence, grass, table, man&#10;&#10;Description automatically generated">
                <a:extLst>
                  <a:ext uri="{FF2B5EF4-FFF2-40B4-BE49-F238E27FC236}">
                    <a16:creationId xmlns:a16="http://schemas.microsoft.com/office/drawing/2014/main" id="{1DD310B7-5954-E54E-9EB9-B65A873D66F4}"/>
                  </a:ext>
                </a:extLst>
              </p:cNvPr>
              <p:cNvPicPr>
                <a:picLocks noChangeAspect="1"/>
              </p:cNvPicPr>
              <p:nvPr/>
            </p:nvPicPr>
            <p:blipFill>
              <a:blip r:embed="rId9"/>
              <a:stretch>
                <a:fillRect/>
              </a:stretch>
            </p:blipFill>
            <p:spPr>
              <a:xfrm>
                <a:off x="5924012" y="873103"/>
                <a:ext cx="1170432" cy="731520"/>
              </a:xfrm>
              <a:prstGeom prst="rect">
                <a:avLst/>
              </a:prstGeom>
            </p:spPr>
          </p:pic>
          <p:pic>
            <p:nvPicPr>
              <p:cNvPr id="13" name="Picture 12" descr="A picture containing front, standing, sitting, bed&#10;&#10;Description automatically generated">
                <a:extLst>
                  <a:ext uri="{FF2B5EF4-FFF2-40B4-BE49-F238E27FC236}">
                    <a16:creationId xmlns:a16="http://schemas.microsoft.com/office/drawing/2014/main" id="{55FDFA0D-FEB2-E34B-9C7C-55680F3D2CB5}"/>
                  </a:ext>
                </a:extLst>
              </p:cNvPr>
              <p:cNvPicPr>
                <a:picLocks noChangeAspect="1"/>
              </p:cNvPicPr>
              <p:nvPr/>
            </p:nvPicPr>
            <p:blipFill>
              <a:blip r:embed="rId10"/>
              <a:stretch>
                <a:fillRect/>
              </a:stretch>
            </p:blipFill>
            <p:spPr>
              <a:xfrm>
                <a:off x="7129201" y="873819"/>
                <a:ext cx="1170432" cy="731520"/>
              </a:xfrm>
              <a:prstGeom prst="rect">
                <a:avLst/>
              </a:prstGeom>
            </p:spPr>
          </p:pic>
        </p:grpSp>
        <p:pic>
          <p:nvPicPr>
            <p:cNvPr id="62" name="Picture 61" descr="A close up of a logo&#10;&#10;Description automatically generated">
              <a:extLst>
                <a:ext uri="{FF2B5EF4-FFF2-40B4-BE49-F238E27FC236}">
                  <a16:creationId xmlns:a16="http://schemas.microsoft.com/office/drawing/2014/main" id="{39665FFE-0894-BA4E-BD4B-2BA7D5DB17CB}"/>
                </a:ext>
              </a:extLst>
            </p:cNvPr>
            <p:cNvPicPr>
              <a:picLocks noChangeAspect="1"/>
            </p:cNvPicPr>
            <p:nvPr/>
          </p:nvPicPr>
          <p:blipFill>
            <a:blip r:embed="rId6"/>
            <a:stretch>
              <a:fillRect/>
            </a:stretch>
          </p:blipFill>
          <p:spPr>
            <a:xfrm>
              <a:off x="5880827" y="553788"/>
              <a:ext cx="2453564" cy="1366539"/>
            </a:xfrm>
            <a:prstGeom prst="rect">
              <a:avLst/>
            </a:prstGeom>
          </p:spPr>
        </p:pic>
      </p:grpSp>
      <p:sp>
        <p:nvSpPr>
          <p:cNvPr id="63" name="Down Arrow 62">
            <a:extLst>
              <a:ext uri="{FF2B5EF4-FFF2-40B4-BE49-F238E27FC236}">
                <a16:creationId xmlns:a16="http://schemas.microsoft.com/office/drawing/2014/main" id="{C92C5823-18DB-A342-B572-9DBCCDD39635}"/>
              </a:ext>
            </a:extLst>
          </p:cNvPr>
          <p:cNvSpPr/>
          <p:nvPr/>
        </p:nvSpPr>
        <p:spPr>
          <a:xfrm>
            <a:off x="1778178" y="2727465"/>
            <a:ext cx="45719" cy="27432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AF22B97A-7FB8-054F-87F5-230097A3F0D4}"/>
              </a:ext>
            </a:extLst>
          </p:cNvPr>
          <p:cNvCxnSpPr>
            <a:cxnSpLocks/>
          </p:cNvCxnSpPr>
          <p:nvPr/>
        </p:nvCxnSpPr>
        <p:spPr>
          <a:xfrm>
            <a:off x="3121933" y="2707038"/>
            <a:ext cx="24992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Down Arrow 66">
            <a:extLst>
              <a:ext uri="{FF2B5EF4-FFF2-40B4-BE49-F238E27FC236}">
                <a16:creationId xmlns:a16="http://schemas.microsoft.com/office/drawing/2014/main" id="{D3E6A182-D442-1F4F-85C8-F4DA989FAC0C}"/>
              </a:ext>
            </a:extLst>
          </p:cNvPr>
          <p:cNvSpPr/>
          <p:nvPr/>
        </p:nvSpPr>
        <p:spPr>
          <a:xfrm>
            <a:off x="4319849" y="2729264"/>
            <a:ext cx="45719" cy="27432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1231B581-9BE4-A44D-827F-76CEEDCE9936}"/>
              </a:ext>
            </a:extLst>
          </p:cNvPr>
          <p:cNvCxnSpPr>
            <a:cxnSpLocks/>
          </p:cNvCxnSpPr>
          <p:nvPr/>
        </p:nvCxnSpPr>
        <p:spPr>
          <a:xfrm>
            <a:off x="5671819" y="2707038"/>
            <a:ext cx="24992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Down Arrow 68">
            <a:extLst>
              <a:ext uri="{FF2B5EF4-FFF2-40B4-BE49-F238E27FC236}">
                <a16:creationId xmlns:a16="http://schemas.microsoft.com/office/drawing/2014/main" id="{9147D61C-4143-CD4F-BF69-F62193F9B6CF}"/>
              </a:ext>
            </a:extLst>
          </p:cNvPr>
          <p:cNvSpPr/>
          <p:nvPr/>
        </p:nvSpPr>
        <p:spPr>
          <a:xfrm>
            <a:off x="6869735" y="2725347"/>
            <a:ext cx="45719" cy="27432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41BAC612-E5CC-D548-9849-24FB0D442D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2</a:t>
            </a:fld>
            <a:endParaRPr lang="en"/>
          </a:p>
        </p:txBody>
      </p:sp>
    </p:spTree>
    <p:custDataLst>
      <p:tags r:id="rId1"/>
    </p:custDataLst>
    <p:extLst>
      <p:ext uri="{BB962C8B-B14F-4D97-AF65-F5344CB8AC3E}">
        <p14:creationId xmlns:p14="http://schemas.microsoft.com/office/powerpoint/2010/main" val="333869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blinds(horizontal)">
                                      <p:cBhvr>
                                        <p:cTn id="16" dur="500"/>
                                        <p:tgtEl>
                                          <p:spTgt spid="6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blinds(horizontal)">
                                      <p:cBhvr>
                                        <p:cTn id="19" dur="500"/>
                                        <p:tgtEl>
                                          <p:spTgt spid="6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blinds(horizontal)">
                                      <p:cBhvr>
                                        <p:cTn id="22" dur="5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nodeType="click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blinds(vertical)">
                                      <p:cBhvr>
                                        <p:cTn id="27" dur="500"/>
                                        <p:tgtEl>
                                          <p:spTgt spid="81"/>
                                        </p:tgtEl>
                                      </p:cBhvr>
                                    </p:animEffect>
                                  </p:childTnLst>
                                </p:cTn>
                              </p:par>
                              <p:par>
                                <p:cTn id="28" presetID="3" presetClass="entr" presetSubtype="5" fill="hold" grpId="0" nodeType="withEffect">
                                  <p:stCondLst>
                                    <p:cond delay="0"/>
                                  </p:stCondLst>
                                  <p:childTnLst>
                                    <p:set>
                                      <p:cBhvr>
                                        <p:cTn id="29" dur="1" fill="hold">
                                          <p:stCondLst>
                                            <p:cond delay="0"/>
                                          </p:stCondLst>
                                        </p:cTn>
                                        <p:tgtEl>
                                          <p:spTgt spid="83"/>
                                        </p:tgtEl>
                                        <p:attrNameLst>
                                          <p:attrName>style.visibility</p:attrName>
                                        </p:attrNameLst>
                                      </p:cBhvr>
                                      <p:to>
                                        <p:strVal val="visible"/>
                                      </p:to>
                                    </p:set>
                                    <p:animEffect transition="in" filter="blinds(vertical)">
                                      <p:cBhvr>
                                        <p:cTn id="30" dur="500"/>
                                        <p:tgtEl>
                                          <p:spTgt spid="83"/>
                                        </p:tgtEl>
                                      </p:cBhvr>
                                    </p:animEffect>
                                  </p:childTnLst>
                                </p:cTn>
                              </p:par>
                              <p:par>
                                <p:cTn id="31" presetID="3" presetClass="entr" presetSubtype="5" fill="hold" grpId="0" nodeType="withEffect">
                                  <p:stCondLst>
                                    <p:cond delay="0"/>
                                  </p:stCondLst>
                                  <p:childTnLst>
                                    <p:set>
                                      <p:cBhvr>
                                        <p:cTn id="32" dur="1" fill="hold">
                                          <p:stCondLst>
                                            <p:cond delay="0"/>
                                          </p:stCondLst>
                                        </p:cTn>
                                        <p:tgtEl>
                                          <p:spTgt spid="84"/>
                                        </p:tgtEl>
                                        <p:attrNameLst>
                                          <p:attrName>style.visibility</p:attrName>
                                        </p:attrNameLst>
                                      </p:cBhvr>
                                      <p:to>
                                        <p:strVal val="visible"/>
                                      </p:to>
                                    </p:set>
                                    <p:animEffect transition="in" filter="blinds(vertical)">
                                      <p:cBhvr>
                                        <p:cTn id="33" dur="500"/>
                                        <p:tgtEl>
                                          <p:spTgt spid="84"/>
                                        </p:tgtEl>
                                      </p:cBhvr>
                                    </p:animEffect>
                                  </p:childTnLst>
                                </p:cTn>
                              </p:par>
                              <p:par>
                                <p:cTn id="34" presetID="3" presetClass="entr" presetSubtype="5" fill="hold" grpId="0" nodeType="withEffect">
                                  <p:stCondLst>
                                    <p:cond delay="0"/>
                                  </p:stCondLst>
                                  <p:childTnLst>
                                    <p:set>
                                      <p:cBhvr>
                                        <p:cTn id="35" dur="1" fill="hold">
                                          <p:stCondLst>
                                            <p:cond delay="0"/>
                                          </p:stCondLst>
                                        </p:cTn>
                                        <p:tgtEl>
                                          <p:spTgt spid="85"/>
                                        </p:tgtEl>
                                        <p:attrNameLst>
                                          <p:attrName>style.visibility</p:attrName>
                                        </p:attrNameLst>
                                      </p:cBhvr>
                                      <p:to>
                                        <p:strVal val="visible"/>
                                      </p:to>
                                    </p:set>
                                    <p:animEffect transition="in" filter="blinds(vertical)">
                                      <p:cBhvr>
                                        <p:cTn id="36"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83" grpId="0"/>
      <p:bldP spid="84" grpId="0"/>
      <p:bldP spid="85" grpId="0"/>
      <p:bldP spid="63" grpId="0" animBg="1"/>
      <p:bldP spid="67" grpId="0" animBg="1"/>
      <p:bldP spid="6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7" name="Google Shape;57;p13"/>
          <p:cNvSpPr txBox="1"/>
          <p:nvPr/>
        </p:nvSpPr>
        <p:spPr>
          <a:xfrm>
            <a:off x="77813" y="4785525"/>
            <a:ext cx="1875300" cy="29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ACL 2020</a:t>
            </a:r>
            <a:endParaRPr/>
          </a:p>
        </p:txBody>
      </p:sp>
      <p:sp>
        <p:nvSpPr>
          <p:cNvPr id="16" name="Google Shape;57;p13">
            <a:extLst>
              <a:ext uri="{FF2B5EF4-FFF2-40B4-BE49-F238E27FC236}">
                <a16:creationId xmlns:a16="http://schemas.microsoft.com/office/drawing/2014/main" id="{0B1C89EF-F21A-F048-B9CD-7D0A1FC85F0A}"/>
              </a:ext>
            </a:extLst>
          </p:cNvPr>
          <p:cNvSpPr txBox="1"/>
          <p:nvPr/>
        </p:nvSpPr>
        <p:spPr>
          <a:xfrm>
            <a:off x="7357385" y="4855449"/>
            <a:ext cx="1966610" cy="295800"/>
          </a:xfrm>
          <a:prstGeom prst="rect">
            <a:avLst/>
          </a:prstGeom>
          <a:noFill/>
          <a:ln>
            <a:noFill/>
          </a:ln>
        </p:spPr>
        <p:txBody>
          <a:bodyPr spcFirstLastPara="1" wrap="square" lIns="91425" tIns="91425" rIns="91425" bIns="91425" anchor="t" anchorCtr="0">
            <a:noAutofit/>
          </a:bodyPr>
          <a:lstStyle/>
          <a:p>
            <a:r>
              <a:rPr lang="en-US" sz="1200">
                <a:latin typeface="Times New Roman" panose="02020603050405020304" pitchFamily="18" charset="0"/>
                <a:cs typeface="Times New Roman" panose="02020603050405020304" pitchFamily="18" charset="0"/>
              </a:rPr>
              <a:t>[Zhou et al., CVPR 2019]</a:t>
            </a:r>
            <a:endParaRPr sz="1200">
              <a:latin typeface="Times New Roman" panose="02020603050405020304" pitchFamily="18" charset="0"/>
              <a:cs typeface="Times New Roman" panose="02020603050405020304" pitchFamily="18" charset="0"/>
            </a:endParaRPr>
          </a:p>
        </p:txBody>
      </p:sp>
      <p:sp>
        <p:nvSpPr>
          <p:cNvPr id="17" name="Google Shape;57;p13">
            <a:extLst>
              <a:ext uri="{FF2B5EF4-FFF2-40B4-BE49-F238E27FC236}">
                <a16:creationId xmlns:a16="http://schemas.microsoft.com/office/drawing/2014/main" id="{B48BE18F-6C2F-B340-8865-B81D5642E7C6}"/>
              </a:ext>
            </a:extLst>
          </p:cNvPr>
          <p:cNvSpPr txBox="1"/>
          <p:nvPr/>
        </p:nvSpPr>
        <p:spPr>
          <a:xfrm>
            <a:off x="77812" y="110666"/>
            <a:ext cx="6070439" cy="46534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Times New Roman" panose="02020603050405020304" pitchFamily="18" charset="0"/>
                <a:cs typeface="Times New Roman" panose="02020603050405020304" pitchFamily="18" charset="0"/>
              </a:rPr>
              <a:t>Previous work</a:t>
            </a:r>
            <a:endParaRPr sz="2400">
              <a:latin typeface="Times New Roman" panose="02020603050405020304" pitchFamily="18" charset="0"/>
              <a:cs typeface="Times New Roman" panose="02020603050405020304" pitchFamily="18" charset="0"/>
            </a:endParaRPr>
          </a:p>
        </p:txBody>
      </p:sp>
      <p:sp>
        <p:nvSpPr>
          <p:cNvPr id="10" name="Google Shape;96;p2">
            <a:extLst>
              <a:ext uri="{FF2B5EF4-FFF2-40B4-BE49-F238E27FC236}">
                <a16:creationId xmlns:a16="http://schemas.microsoft.com/office/drawing/2014/main" id="{0FCDFFBD-7D20-5146-AEAC-13ABFCB46D10}"/>
              </a:ext>
            </a:extLst>
          </p:cNvPr>
          <p:cNvSpPr>
            <a:spLocks noChangeAspect="1"/>
          </p:cNvSpPr>
          <p:nvPr/>
        </p:nvSpPr>
        <p:spPr>
          <a:xfrm>
            <a:off x="758752" y="3871993"/>
            <a:ext cx="2188571" cy="646288"/>
          </a:xfrm>
          <a:prstGeom prst="rect">
            <a:avLst/>
          </a:prstGeom>
          <a:noFill/>
          <a:ln>
            <a:noFill/>
          </a:ln>
        </p:spPr>
        <p:txBody>
          <a:bodyPr spcFirstLastPara="1" wrap="square" lIns="91425" tIns="45700" rIns="91425" bIns="45700" anchor="t" anchorCtr="0">
            <a:spAutoFit/>
          </a:bodyPr>
          <a:lstStyle/>
          <a:p>
            <a:pPr lvl="0">
              <a:buSzPts val="2000"/>
            </a:pPr>
            <a:r>
              <a:rPr lang="en-US" sz="1200" b="1">
                <a:solidFill>
                  <a:schemeClr val="tx1"/>
                </a:solidFill>
                <a:latin typeface="Times New Roman" panose="02020603050405020304" pitchFamily="18" charset="0"/>
                <a:cs typeface="Times New Roman" panose="02020603050405020304" pitchFamily="18" charset="0"/>
              </a:rPr>
              <a:t>A man </a:t>
            </a:r>
            <a:r>
              <a:rPr lang="en-US" sz="1200">
                <a:solidFill>
                  <a:schemeClr val="tx1"/>
                </a:solidFill>
                <a:latin typeface="Times New Roman" panose="02020603050405020304" pitchFamily="18" charset="0"/>
                <a:cs typeface="Times New Roman" panose="02020603050405020304" pitchFamily="18" charset="0"/>
              </a:rPr>
              <a:t>is seen standing on a playground and begins swinging down a set of monkey bars. </a:t>
            </a:r>
            <a:endParaRPr sz="1200" b="0" i="0" u="none" strike="noStrike" cap="none">
              <a:solidFill>
                <a:schemeClr val="tx1"/>
              </a:solidFill>
              <a:sym typeface="Arial"/>
            </a:endParaRPr>
          </a:p>
        </p:txBody>
      </p:sp>
      <p:sp>
        <p:nvSpPr>
          <p:cNvPr id="5" name="Rounded Rectangle 4">
            <a:extLst>
              <a:ext uri="{FF2B5EF4-FFF2-40B4-BE49-F238E27FC236}">
                <a16:creationId xmlns:a16="http://schemas.microsoft.com/office/drawing/2014/main" id="{81CC814A-17C9-9A49-890F-0893C6F756A4}"/>
              </a:ext>
            </a:extLst>
          </p:cNvPr>
          <p:cNvSpPr>
            <a:spLocks noChangeAspect="1"/>
          </p:cNvSpPr>
          <p:nvPr/>
        </p:nvSpPr>
        <p:spPr>
          <a:xfrm>
            <a:off x="858105" y="3445719"/>
            <a:ext cx="484622" cy="2591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latin typeface="Times New Roman" panose="02020603050405020304" pitchFamily="18" charset="0"/>
                <a:cs typeface="Times New Roman" panose="02020603050405020304" pitchFamily="18" charset="0"/>
              </a:rPr>
              <a:t>LSTM</a:t>
            </a:r>
          </a:p>
        </p:txBody>
      </p:sp>
      <p:sp>
        <p:nvSpPr>
          <p:cNvPr id="39" name="Rounded Rectangle 38">
            <a:extLst>
              <a:ext uri="{FF2B5EF4-FFF2-40B4-BE49-F238E27FC236}">
                <a16:creationId xmlns:a16="http://schemas.microsoft.com/office/drawing/2014/main" id="{CC004FAC-1C6A-1748-8E02-C6A119D087E9}"/>
              </a:ext>
            </a:extLst>
          </p:cNvPr>
          <p:cNvSpPr>
            <a:spLocks noChangeAspect="1"/>
          </p:cNvSpPr>
          <p:nvPr/>
        </p:nvSpPr>
        <p:spPr>
          <a:xfrm>
            <a:off x="1443193" y="3445719"/>
            <a:ext cx="484623" cy="2591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800">
                <a:solidFill>
                  <a:srgbClr val="FFFFFF"/>
                </a:solidFill>
                <a:latin typeface="Times New Roman" panose="02020603050405020304" pitchFamily="18" charset="0"/>
                <a:cs typeface="Times New Roman" panose="02020603050405020304" pitchFamily="18" charset="0"/>
              </a:rPr>
              <a:t>LSTM</a:t>
            </a:r>
          </a:p>
        </p:txBody>
      </p:sp>
      <p:sp>
        <p:nvSpPr>
          <p:cNvPr id="41" name="Rounded Rectangle 40">
            <a:extLst>
              <a:ext uri="{FF2B5EF4-FFF2-40B4-BE49-F238E27FC236}">
                <a16:creationId xmlns:a16="http://schemas.microsoft.com/office/drawing/2014/main" id="{B7938D1F-9B22-B346-BF1F-38BD427AD13E}"/>
              </a:ext>
            </a:extLst>
          </p:cNvPr>
          <p:cNvSpPr>
            <a:spLocks noChangeAspect="1"/>
          </p:cNvSpPr>
          <p:nvPr/>
        </p:nvSpPr>
        <p:spPr>
          <a:xfrm>
            <a:off x="2361669" y="3445417"/>
            <a:ext cx="484623" cy="2591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800">
                <a:solidFill>
                  <a:srgbClr val="FFFFFF"/>
                </a:solidFill>
                <a:latin typeface="Times New Roman" panose="02020603050405020304" pitchFamily="18" charset="0"/>
                <a:cs typeface="Times New Roman" panose="02020603050405020304" pitchFamily="18" charset="0"/>
              </a:rPr>
              <a:t>LSTM</a:t>
            </a:r>
          </a:p>
        </p:txBody>
      </p:sp>
      <p:sp>
        <p:nvSpPr>
          <p:cNvPr id="42" name="Google Shape;96;p2">
            <a:extLst>
              <a:ext uri="{FF2B5EF4-FFF2-40B4-BE49-F238E27FC236}">
                <a16:creationId xmlns:a16="http://schemas.microsoft.com/office/drawing/2014/main" id="{7B5CEA3A-F2AE-5A4A-9367-F267E3DA4301}"/>
              </a:ext>
            </a:extLst>
          </p:cNvPr>
          <p:cNvSpPr>
            <a:spLocks noChangeAspect="1"/>
          </p:cNvSpPr>
          <p:nvPr/>
        </p:nvSpPr>
        <p:spPr>
          <a:xfrm>
            <a:off x="1999996" y="3445417"/>
            <a:ext cx="307587" cy="21540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800" b="0" i="0" u="none" strike="noStrike" cap="none">
                <a:solidFill>
                  <a:schemeClr val="dk1"/>
                </a:solidFill>
                <a:latin typeface="Times New Roman"/>
                <a:ea typeface="Times New Roman"/>
                <a:cs typeface="Times New Roman"/>
                <a:sym typeface="Times New Roman"/>
              </a:rPr>
              <a:t>…</a:t>
            </a:r>
            <a:endParaRPr sz="800" b="0" i="0" u="none" strike="noStrike" cap="none">
              <a:solidFill>
                <a:srgbClr val="000000"/>
              </a:solidFill>
              <a:sym typeface="Arial"/>
            </a:endParaRPr>
          </a:p>
        </p:txBody>
      </p:sp>
      <p:sp>
        <p:nvSpPr>
          <p:cNvPr id="48" name="Rounded Rectangle 47">
            <a:extLst>
              <a:ext uri="{FF2B5EF4-FFF2-40B4-BE49-F238E27FC236}">
                <a16:creationId xmlns:a16="http://schemas.microsoft.com/office/drawing/2014/main" id="{351D8E8F-7FBD-FE48-9EAC-BC7E3F041794}"/>
              </a:ext>
            </a:extLst>
          </p:cNvPr>
          <p:cNvSpPr/>
          <p:nvPr/>
        </p:nvSpPr>
        <p:spPr>
          <a:xfrm>
            <a:off x="1536324" y="3095057"/>
            <a:ext cx="633426" cy="25916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t>Encoder</a:t>
            </a:r>
          </a:p>
        </p:txBody>
      </p:sp>
      <p:cxnSp>
        <p:nvCxnSpPr>
          <p:cNvPr id="9" name="Straight Arrow Connector 8">
            <a:extLst>
              <a:ext uri="{FF2B5EF4-FFF2-40B4-BE49-F238E27FC236}">
                <a16:creationId xmlns:a16="http://schemas.microsoft.com/office/drawing/2014/main" id="{DF5EDC39-DE89-E943-946C-40F9107DA80F}"/>
              </a:ext>
            </a:extLst>
          </p:cNvPr>
          <p:cNvCxnSpPr>
            <a:cxnSpLocks/>
            <a:stCxn id="5" idx="3"/>
            <a:endCxn id="39" idx="1"/>
          </p:cNvCxnSpPr>
          <p:nvPr/>
        </p:nvCxnSpPr>
        <p:spPr>
          <a:xfrm>
            <a:off x="1342727" y="3575301"/>
            <a:ext cx="1004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B4B75E2-6F96-B448-8707-4D2EC2CB6FC5}"/>
              </a:ext>
            </a:extLst>
          </p:cNvPr>
          <p:cNvCxnSpPr>
            <a:cxnSpLocks/>
            <a:stCxn id="39" idx="3"/>
          </p:cNvCxnSpPr>
          <p:nvPr/>
        </p:nvCxnSpPr>
        <p:spPr>
          <a:xfrm>
            <a:off x="1927816" y="3575301"/>
            <a:ext cx="969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8020CE4-ED5F-5D45-A7B4-7884D1FEF72C}"/>
              </a:ext>
            </a:extLst>
          </p:cNvPr>
          <p:cNvCxnSpPr>
            <a:cxnSpLocks/>
          </p:cNvCxnSpPr>
          <p:nvPr/>
        </p:nvCxnSpPr>
        <p:spPr>
          <a:xfrm>
            <a:off x="2266925" y="3574999"/>
            <a:ext cx="969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16C8EF73-7D02-4345-B312-FD7B041CE06D}"/>
              </a:ext>
            </a:extLst>
          </p:cNvPr>
          <p:cNvSpPr/>
          <p:nvPr/>
        </p:nvSpPr>
        <p:spPr>
          <a:xfrm>
            <a:off x="965446" y="3708992"/>
            <a:ext cx="241082" cy="215444"/>
          </a:xfrm>
          <a:prstGeom prst="rect">
            <a:avLst/>
          </a:prstGeom>
        </p:spPr>
        <p:txBody>
          <a:bodyPr wrap="none">
            <a:spAutoFit/>
          </a:bodyPr>
          <a:lstStyle/>
          <a:p>
            <a:r>
              <a:rPr lang="en-US" sz="800">
                <a:latin typeface="Times New Roman" panose="02020603050405020304" pitchFamily="18" charset="0"/>
                <a:cs typeface="Times New Roman" panose="02020603050405020304" pitchFamily="18" charset="0"/>
              </a:rPr>
              <a:t>A</a:t>
            </a:r>
            <a:endParaRPr lang="en-US" sz="800"/>
          </a:p>
        </p:txBody>
      </p:sp>
      <p:sp>
        <p:nvSpPr>
          <p:cNvPr id="66" name="Rectangle 65">
            <a:extLst>
              <a:ext uri="{FF2B5EF4-FFF2-40B4-BE49-F238E27FC236}">
                <a16:creationId xmlns:a16="http://schemas.microsoft.com/office/drawing/2014/main" id="{7C5D85F4-31F5-8549-98D4-A34F24062AD1}"/>
              </a:ext>
            </a:extLst>
          </p:cNvPr>
          <p:cNvSpPr/>
          <p:nvPr/>
        </p:nvSpPr>
        <p:spPr>
          <a:xfrm>
            <a:off x="1498102" y="3708992"/>
            <a:ext cx="336797" cy="215444"/>
          </a:xfrm>
          <a:prstGeom prst="rect">
            <a:avLst/>
          </a:prstGeom>
        </p:spPr>
        <p:txBody>
          <a:bodyPr wrap="none">
            <a:spAutoFit/>
          </a:bodyPr>
          <a:lstStyle/>
          <a:p>
            <a:r>
              <a:rPr lang="en-US" sz="800">
                <a:latin typeface="Times New Roman" panose="02020603050405020304" pitchFamily="18" charset="0"/>
                <a:cs typeface="Times New Roman" panose="02020603050405020304" pitchFamily="18" charset="0"/>
              </a:rPr>
              <a:t>man</a:t>
            </a:r>
            <a:endParaRPr lang="en-US" sz="800"/>
          </a:p>
        </p:txBody>
      </p:sp>
      <p:sp>
        <p:nvSpPr>
          <p:cNvPr id="67" name="Rectangle 66">
            <a:extLst>
              <a:ext uri="{FF2B5EF4-FFF2-40B4-BE49-F238E27FC236}">
                <a16:creationId xmlns:a16="http://schemas.microsoft.com/office/drawing/2014/main" id="{FB35D81E-8BC2-1140-AF09-CAC8B841975C}"/>
              </a:ext>
            </a:extLst>
          </p:cNvPr>
          <p:cNvSpPr/>
          <p:nvPr/>
        </p:nvSpPr>
        <p:spPr>
          <a:xfrm>
            <a:off x="2433965" y="3704581"/>
            <a:ext cx="330814" cy="215444"/>
          </a:xfrm>
          <a:prstGeom prst="rect">
            <a:avLst/>
          </a:prstGeom>
        </p:spPr>
        <p:txBody>
          <a:bodyPr wrap="none">
            <a:spAutoFit/>
          </a:bodyPr>
          <a:lstStyle/>
          <a:p>
            <a:r>
              <a:rPr lang="en-US" sz="800">
                <a:latin typeface="Times New Roman" panose="02020603050405020304" pitchFamily="18" charset="0"/>
                <a:cs typeface="Times New Roman" panose="02020603050405020304" pitchFamily="18" charset="0"/>
              </a:rPr>
              <a:t>bars</a:t>
            </a:r>
            <a:endParaRPr lang="en-US" sz="800"/>
          </a:p>
        </p:txBody>
      </p:sp>
      <p:grpSp>
        <p:nvGrpSpPr>
          <p:cNvPr id="64" name="Group 63">
            <a:extLst>
              <a:ext uri="{FF2B5EF4-FFF2-40B4-BE49-F238E27FC236}">
                <a16:creationId xmlns:a16="http://schemas.microsoft.com/office/drawing/2014/main" id="{919E0700-3460-EA42-B352-0C431E2D39CE}"/>
              </a:ext>
            </a:extLst>
          </p:cNvPr>
          <p:cNvGrpSpPr/>
          <p:nvPr/>
        </p:nvGrpSpPr>
        <p:grpSpPr>
          <a:xfrm>
            <a:off x="993125" y="1895715"/>
            <a:ext cx="1777281" cy="1166460"/>
            <a:chOff x="1612615" y="1780968"/>
            <a:chExt cx="1777281" cy="1166460"/>
          </a:xfrm>
        </p:grpSpPr>
        <p:grpSp>
          <p:nvGrpSpPr>
            <p:cNvPr id="97" name="Group 96">
              <a:extLst>
                <a:ext uri="{FF2B5EF4-FFF2-40B4-BE49-F238E27FC236}">
                  <a16:creationId xmlns:a16="http://schemas.microsoft.com/office/drawing/2014/main" id="{1CAD31DC-E86A-3048-A7FA-EA7FF863B11E}"/>
                </a:ext>
              </a:extLst>
            </p:cNvPr>
            <p:cNvGrpSpPr/>
            <p:nvPr/>
          </p:nvGrpSpPr>
          <p:grpSpPr>
            <a:xfrm>
              <a:off x="1636777" y="1780968"/>
              <a:ext cx="1744768" cy="971767"/>
              <a:chOff x="405231" y="558596"/>
              <a:chExt cx="2453564" cy="1366539"/>
            </a:xfrm>
          </p:grpSpPr>
          <p:pic>
            <p:nvPicPr>
              <p:cNvPr id="98" name="Picture 97" descr="A picture containing grass, outdoor, building, man&#10;&#10;Description automatically generated">
                <a:extLst>
                  <a:ext uri="{FF2B5EF4-FFF2-40B4-BE49-F238E27FC236}">
                    <a16:creationId xmlns:a16="http://schemas.microsoft.com/office/drawing/2014/main" id="{A17697DA-83DD-7642-ABC5-DC8ADAD7AE91}"/>
                  </a:ext>
                </a:extLst>
              </p:cNvPr>
              <p:cNvPicPr>
                <a:picLocks noChangeAspect="1"/>
              </p:cNvPicPr>
              <p:nvPr/>
            </p:nvPicPr>
            <p:blipFill>
              <a:blip r:embed="rId4"/>
              <a:stretch>
                <a:fillRect/>
              </a:stretch>
            </p:blipFill>
            <p:spPr>
              <a:xfrm>
                <a:off x="462041" y="858155"/>
                <a:ext cx="1170432" cy="731520"/>
              </a:xfrm>
              <a:prstGeom prst="rect">
                <a:avLst/>
              </a:prstGeom>
            </p:spPr>
          </p:pic>
          <p:pic>
            <p:nvPicPr>
              <p:cNvPr id="99" name="Picture 98" descr="A picture containing grass, outdoor, building, man&#10;&#10;Description automatically generated">
                <a:extLst>
                  <a:ext uri="{FF2B5EF4-FFF2-40B4-BE49-F238E27FC236}">
                    <a16:creationId xmlns:a16="http://schemas.microsoft.com/office/drawing/2014/main" id="{63DF272F-1B07-CD48-BFC1-8753CA1AFC37}"/>
                  </a:ext>
                </a:extLst>
              </p:cNvPr>
              <p:cNvPicPr>
                <a:picLocks noChangeAspect="1"/>
              </p:cNvPicPr>
              <p:nvPr/>
            </p:nvPicPr>
            <p:blipFill>
              <a:blip r:embed="rId5"/>
              <a:stretch>
                <a:fillRect/>
              </a:stretch>
            </p:blipFill>
            <p:spPr>
              <a:xfrm>
                <a:off x="1660998" y="858155"/>
                <a:ext cx="1170432" cy="731520"/>
              </a:xfrm>
              <a:prstGeom prst="rect">
                <a:avLst/>
              </a:prstGeom>
            </p:spPr>
          </p:pic>
          <p:pic>
            <p:nvPicPr>
              <p:cNvPr id="100" name="Picture 99" descr="A close up of a logo&#10;&#10;Description automatically generated">
                <a:extLst>
                  <a:ext uri="{FF2B5EF4-FFF2-40B4-BE49-F238E27FC236}">
                    <a16:creationId xmlns:a16="http://schemas.microsoft.com/office/drawing/2014/main" id="{AA7CAE3E-54B9-4947-AE4A-D943CF1D0B68}"/>
                  </a:ext>
                </a:extLst>
              </p:cNvPr>
              <p:cNvPicPr>
                <a:picLocks noChangeAspect="1"/>
              </p:cNvPicPr>
              <p:nvPr/>
            </p:nvPicPr>
            <p:blipFill>
              <a:blip r:embed="rId6"/>
              <a:stretch>
                <a:fillRect/>
              </a:stretch>
            </p:blipFill>
            <p:spPr>
              <a:xfrm>
                <a:off x="405231" y="558596"/>
                <a:ext cx="2453564" cy="1366539"/>
              </a:xfrm>
              <a:prstGeom prst="rect">
                <a:avLst/>
              </a:prstGeom>
            </p:spPr>
          </p:pic>
        </p:grpSp>
        <p:cxnSp>
          <p:nvCxnSpPr>
            <p:cNvPr id="104" name="Straight Connector 103">
              <a:extLst>
                <a:ext uri="{FF2B5EF4-FFF2-40B4-BE49-F238E27FC236}">
                  <a16:creationId xmlns:a16="http://schemas.microsoft.com/office/drawing/2014/main" id="{B275C024-2C38-854F-8B7B-CA62AC54F201}"/>
                </a:ext>
              </a:extLst>
            </p:cNvPr>
            <p:cNvCxnSpPr>
              <a:cxnSpLocks/>
            </p:cNvCxnSpPr>
            <p:nvPr/>
          </p:nvCxnSpPr>
          <p:spPr>
            <a:xfrm>
              <a:off x="1612615" y="2737829"/>
              <a:ext cx="17772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Down Arrow 113">
              <a:extLst>
                <a:ext uri="{FF2B5EF4-FFF2-40B4-BE49-F238E27FC236}">
                  <a16:creationId xmlns:a16="http://schemas.microsoft.com/office/drawing/2014/main" id="{72E9F9E3-9C45-974C-91C9-360AE9BC53F8}"/>
                </a:ext>
              </a:extLst>
            </p:cNvPr>
            <p:cNvSpPr/>
            <p:nvPr/>
          </p:nvSpPr>
          <p:spPr>
            <a:xfrm>
              <a:off x="2464472" y="2752355"/>
              <a:ext cx="32512" cy="19507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A8081F3E-00AF-0D42-AB6A-05EE0A21F1EB}"/>
              </a:ext>
            </a:extLst>
          </p:cNvPr>
          <p:cNvGrpSpPr/>
          <p:nvPr/>
        </p:nvGrpSpPr>
        <p:grpSpPr>
          <a:xfrm>
            <a:off x="3481656" y="1895715"/>
            <a:ext cx="1777281" cy="1169875"/>
            <a:chOff x="3420038" y="1778833"/>
            <a:chExt cx="1777281" cy="1169875"/>
          </a:xfrm>
        </p:grpSpPr>
        <p:grpSp>
          <p:nvGrpSpPr>
            <p:cNvPr id="105" name="Group 104">
              <a:extLst>
                <a:ext uri="{FF2B5EF4-FFF2-40B4-BE49-F238E27FC236}">
                  <a16:creationId xmlns:a16="http://schemas.microsoft.com/office/drawing/2014/main" id="{D8F5F9D6-9918-9E48-84CE-D9CA7EB77E63}"/>
                </a:ext>
              </a:extLst>
            </p:cNvPr>
            <p:cNvGrpSpPr/>
            <p:nvPr/>
          </p:nvGrpSpPr>
          <p:grpSpPr>
            <a:xfrm>
              <a:off x="3435039" y="1778833"/>
              <a:ext cx="1744768" cy="971767"/>
              <a:chOff x="3143029" y="555594"/>
              <a:chExt cx="2453564" cy="1366539"/>
            </a:xfrm>
          </p:grpSpPr>
          <p:pic>
            <p:nvPicPr>
              <p:cNvPr id="106" name="Picture 105" descr="A picture containing outdoor, man, grass, young&#10;&#10;Description automatically generated">
                <a:extLst>
                  <a:ext uri="{FF2B5EF4-FFF2-40B4-BE49-F238E27FC236}">
                    <a16:creationId xmlns:a16="http://schemas.microsoft.com/office/drawing/2014/main" id="{9B329B87-1AE1-0C4B-9F23-93DBC029BF4E}"/>
                  </a:ext>
                </a:extLst>
              </p:cNvPr>
              <p:cNvPicPr>
                <a:picLocks noChangeAspect="1"/>
              </p:cNvPicPr>
              <p:nvPr/>
            </p:nvPicPr>
            <p:blipFill>
              <a:blip r:embed="rId7"/>
              <a:stretch>
                <a:fillRect/>
              </a:stretch>
            </p:blipFill>
            <p:spPr>
              <a:xfrm>
                <a:off x="3186214" y="873103"/>
                <a:ext cx="1170432" cy="731520"/>
              </a:xfrm>
              <a:prstGeom prst="rect">
                <a:avLst/>
              </a:prstGeom>
            </p:spPr>
          </p:pic>
          <p:pic>
            <p:nvPicPr>
              <p:cNvPr id="107" name="Picture 106" descr="A picture containing outdoor, grass, sitting, stuffed&#10;&#10;Description automatically generated">
                <a:extLst>
                  <a:ext uri="{FF2B5EF4-FFF2-40B4-BE49-F238E27FC236}">
                    <a16:creationId xmlns:a16="http://schemas.microsoft.com/office/drawing/2014/main" id="{EDBB49FF-BCCD-9647-BB08-32C406201499}"/>
                  </a:ext>
                </a:extLst>
              </p:cNvPr>
              <p:cNvPicPr>
                <a:picLocks noChangeAspect="1"/>
              </p:cNvPicPr>
              <p:nvPr/>
            </p:nvPicPr>
            <p:blipFill>
              <a:blip r:embed="rId8"/>
              <a:stretch>
                <a:fillRect/>
              </a:stretch>
            </p:blipFill>
            <p:spPr>
              <a:xfrm>
                <a:off x="4387449" y="862596"/>
                <a:ext cx="1170432" cy="731520"/>
              </a:xfrm>
              <a:prstGeom prst="rect">
                <a:avLst/>
              </a:prstGeom>
            </p:spPr>
          </p:pic>
          <p:pic>
            <p:nvPicPr>
              <p:cNvPr id="108" name="Picture 107" descr="A close up of a logo&#10;&#10;Description automatically generated">
                <a:extLst>
                  <a:ext uri="{FF2B5EF4-FFF2-40B4-BE49-F238E27FC236}">
                    <a16:creationId xmlns:a16="http://schemas.microsoft.com/office/drawing/2014/main" id="{070610CA-8F14-4845-B1C8-7273F27E57AA}"/>
                  </a:ext>
                </a:extLst>
              </p:cNvPr>
              <p:cNvPicPr>
                <a:picLocks noChangeAspect="1"/>
              </p:cNvPicPr>
              <p:nvPr/>
            </p:nvPicPr>
            <p:blipFill>
              <a:blip r:embed="rId6"/>
              <a:stretch>
                <a:fillRect/>
              </a:stretch>
            </p:blipFill>
            <p:spPr>
              <a:xfrm>
                <a:off x="3143029" y="555594"/>
                <a:ext cx="2453564" cy="1366539"/>
              </a:xfrm>
              <a:prstGeom prst="rect">
                <a:avLst/>
              </a:prstGeom>
            </p:spPr>
          </p:pic>
        </p:grpSp>
        <p:cxnSp>
          <p:nvCxnSpPr>
            <p:cNvPr id="115" name="Straight Connector 114">
              <a:extLst>
                <a:ext uri="{FF2B5EF4-FFF2-40B4-BE49-F238E27FC236}">
                  <a16:creationId xmlns:a16="http://schemas.microsoft.com/office/drawing/2014/main" id="{685F245A-8118-2745-96A7-A7CA4941E4AB}"/>
                </a:ext>
              </a:extLst>
            </p:cNvPr>
            <p:cNvCxnSpPr>
              <a:cxnSpLocks/>
            </p:cNvCxnSpPr>
            <p:nvPr/>
          </p:nvCxnSpPr>
          <p:spPr>
            <a:xfrm>
              <a:off x="3420038" y="2737829"/>
              <a:ext cx="17772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Down Arrow 115">
              <a:extLst>
                <a:ext uri="{FF2B5EF4-FFF2-40B4-BE49-F238E27FC236}">
                  <a16:creationId xmlns:a16="http://schemas.microsoft.com/office/drawing/2014/main" id="{870FBEA1-A53D-B34A-851D-D39D407FB3BD}"/>
                </a:ext>
              </a:extLst>
            </p:cNvPr>
            <p:cNvSpPr/>
            <p:nvPr/>
          </p:nvSpPr>
          <p:spPr>
            <a:xfrm>
              <a:off x="4271895" y="2753635"/>
              <a:ext cx="32512" cy="19507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4C6011D-70BF-9D4D-ABDE-B70C5DCB4750}"/>
              </a:ext>
            </a:extLst>
          </p:cNvPr>
          <p:cNvGrpSpPr/>
          <p:nvPr/>
        </p:nvGrpSpPr>
        <p:grpSpPr>
          <a:xfrm>
            <a:off x="5947263" y="1895086"/>
            <a:ext cx="1777281" cy="1167089"/>
            <a:chOff x="5233302" y="1778833"/>
            <a:chExt cx="1777281" cy="1167089"/>
          </a:xfrm>
        </p:grpSpPr>
        <p:grpSp>
          <p:nvGrpSpPr>
            <p:cNvPr id="109" name="Group 108">
              <a:extLst>
                <a:ext uri="{FF2B5EF4-FFF2-40B4-BE49-F238E27FC236}">
                  <a16:creationId xmlns:a16="http://schemas.microsoft.com/office/drawing/2014/main" id="{2725209F-5697-B044-BC30-A6F8BDB80EBE}"/>
                </a:ext>
              </a:extLst>
            </p:cNvPr>
            <p:cNvGrpSpPr/>
            <p:nvPr/>
          </p:nvGrpSpPr>
          <p:grpSpPr>
            <a:xfrm>
              <a:off x="5242324" y="1778833"/>
              <a:ext cx="1744768" cy="971767"/>
              <a:chOff x="5880827" y="553788"/>
              <a:chExt cx="2453564" cy="1366539"/>
            </a:xfrm>
          </p:grpSpPr>
          <p:grpSp>
            <p:nvGrpSpPr>
              <p:cNvPr id="110" name="Group 109">
                <a:extLst>
                  <a:ext uri="{FF2B5EF4-FFF2-40B4-BE49-F238E27FC236}">
                    <a16:creationId xmlns:a16="http://schemas.microsoft.com/office/drawing/2014/main" id="{FD551F9E-3472-1048-952F-D360402CB43E}"/>
                  </a:ext>
                </a:extLst>
              </p:cNvPr>
              <p:cNvGrpSpPr/>
              <p:nvPr/>
            </p:nvGrpSpPr>
            <p:grpSpPr>
              <a:xfrm>
                <a:off x="5924012" y="873103"/>
                <a:ext cx="2375621" cy="732236"/>
                <a:chOff x="5924012" y="873103"/>
                <a:chExt cx="2375621" cy="732236"/>
              </a:xfrm>
            </p:grpSpPr>
            <p:pic>
              <p:nvPicPr>
                <p:cNvPr id="112" name="Picture 111" descr="A picture containing fence, grass, table, man&#10;&#10;Description automatically generated">
                  <a:extLst>
                    <a:ext uri="{FF2B5EF4-FFF2-40B4-BE49-F238E27FC236}">
                      <a16:creationId xmlns:a16="http://schemas.microsoft.com/office/drawing/2014/main" id="{7E601957-1711-B94F-8B05-43D3384DB872}"/>
                    </a:ext>
                  </a:extLst>
                </p:cNvPr>
                <p:cNvPicPr>
                  <a:picLocks noChangeAspect="1"/>
                </p:cNvPicPr>
                <p:nvPr/>
              </p:nvPicPr>
              <p:blipFill>
                <a:blip r:embed="rId9"/>
                <a:stretch>
                  <a:fillRect/>
                </a:stretch>
              </p:blipFill>
              <p:spPr>
                <a:xfrm>
                  <a:off x="5924012" y="873103"/>
                  <a:ext cx="1170432" cy="731520"/>
                </a:xfrm>
                <a:prstGeom prst="rect">
                  <a:avLst/>
                </a:prstGeom>
              </p:spPr>
            </p:pic>
            <p:pic>
              <p:nvPicPr>
                <p:cNvPr id="113" name="Picture 112" descr="A picture containing front, standing, sitting, bed&#10;&#10;Description automatically generated">
                  <a:extLst>
                    <a:ext uri="{FF2B5EF4-FFF2-40B4-BE49-F238E27FC236}">
                      <a16:creationId xmlns:a16="http://schemas.microsoft.com/office/drawing/2014/main" id="{58B16D51-0BE1-3F41-91FF-5E801A6C8C20}"/>
                    </a:ext>
                  </a:extLst>
                </p:cNvPr>
                <p:cNvPicPr>
                  <a:picLocks noChangeAspect="1"/>
                </p:cNvPicPr>
                <p:nvPr/>
              </p:nvPicPr>
              <p:blipFill>
                <a:blip r:embed="rId10"/>
                <a:stretch>
                  <a:fillRect/>
                </a:stretch>
              </p:blipFill>
              <p:spPr>
                <a:xfrm>
                  <a:off x="7129201" y="873819"/>
                  <a:ext cx="1170432" cy="731520"/>
                </a:xfrm>
                <a:prstGeom prst="rect">
                  <a:avLst/>
                </a:prstGeom>
              </p:spPr>
            </p:pic>
          </p:grpSp>
          <p:pic>
            <p:nvPicPr>
              <p:cNvPr id="111" name="Picture 110" descr="A close up of a logo&#10;&#10;Description automatically generated">
                <a:extLst>
                  <a:ext uri="{FF2B5EF4-FFF2-40B4-BE49-F238E27FC236}">
                    <a16:creationId xmlns:a16="http://schemas.microsoft.com/office/drawing/2014/main" id="{C8967484-7FC9-C34A-AD3D-BD5C174AD6ED}"/>
                  </a:ext>
                </a:extLst>
              </p:cNvPr>
              <p:cNvPicPr>
                <a:picLocks noChangeAspect="1"/>
              </p:cNvPicPr>
              <p:nvPr/>
            </p:nvPicPr>
            <p:blipFill>
              <a:blip r:embed="rId6"/>
              <a:stretch>
                <a:fillRect/>
              </a:stretch>
            </p:blipFill>
            <p:spPr>
              <a:xfrm>
                <a:off x="5880827" y="553788"/>
                <a:ext cx="2453564" cy="1366539"/>
              </a:xfrm>
              <a:prstGeom prst="rect">
                <a:avLst/>
              </a:prstGeom>
            </p:spPr>
          </p:pic>
        </p:grpSp>
        <p:cxnSp>
          <p:nvCxnSpPr>
            <p:cNvPr id="117" name="Straight Connector 116">
              <a:extLst>
                <a:ext uri="{FF2B5EF4-FFF2-40B4-BE49-F238E27FC236}">
                  <a16:creationId xmlns:a16="http://schemas.microsoft.com/office/drawing/2014/main" id="{2D132A3A-3154-104C-9C6D-B3E2C40034A3}"/>
                </a:ext>
              </a:extLst>
            </p:cNvPr>
            <p:cNvCxnSpPr>
              <a:cxnSpLocks/>
            </p:cNvCxnSpPr>
            <p:nvPr/>
          </p:nvCxnSpPr>
          <p:spPr>
            <a:xfrm>
              <a:off x="5233302" y="2737829"/>
              <a:ext cx="17772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Down Arrow 117">
              <a:extLst>
                <a:ext uri="{FF2B5EF4-FFF2-40B4-BE49-F238E27FC236}">
                  <a16:creationId xmlns:a16="http://schemas.microsoft.com/office/drawing/2014/main" id="{FD07EBF1-6707-C742-A731-9F735B50EE01}"/>
                </a:ext>
              </a:extLst>
            </p:cNvPr>
            <p:cNvSpPr/>
            <p:nvPr/>
          </p:nvSpPr>
          <p:spPr>
            <a:xfrm>
              <a:off x="6085159" y="2750849"/>
              <a:ext cx="32512" cy="19507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Rectangle 144">
            <a:extLst>
              <a:ext uri="{FF2B5EF4-FFF2-40B4-BE49-F238E27FC236}">
                <a16:creationId xmlns:a16="http://schemas.microsoft.com/office/drawing/2014/main" id="{DB8607DC-BE0B-7F46-B7F4-40DB7FA99EEA}"/>
              </a:ext>
            </a:extLst>
          </p:cNvPr>
          <p:cNvSpPr/>
          <p:nvPr/>
        </p:nvSpPr>
        <p:spPr>
          <a:xfrm>
            <a:off x="561772" y="745687"/>
            <a:ext cx="8162842" cy="830997"/>
          </a:xfrm>
          <a:prstGeom prst="rect">
            <a:avLst/>
          </a:prstGeom>
        </p:spPr>
        <p:txBody>
          <a:bodyPr wrap="square">
            <a:spAutoFit/>
          </a:bodyPr>
          <a:lstStyle/>
          <a:p>
            <a:r>
              <a:rPr lang="en" sz="1600">
                <a:latin typeface="Times New Roman" panose="02020603050405020304" pitchFamily="18" charset="0"/>
                <a:cs typeface="Times New Roman" panose="02020603050405020304" pitchFamily="18" charset="0"/>
              </a:rPr>
              <a:t>Decode each segment individually.</a:t>
            </a:r>
          </a:p>
          <a:p>
            <a:pPr marL="285750" indent="-285750">
              <a:buFont typeface="Arial" panose="020B0604020202020204" pitchFamily="34" charset="0"/>
              <a:buChar char="•"/>
            </a:pPr>
            <a:r>
              <a:rPr lang="en" sz="1600">
                <a:latin typeface="Times New Roman" panose="02020603050405020304" pitchFamily="18" charset="0"/>
                <a:cs typeface="Times New Roman" panose="02020603050405020304" pitchFamily="18" charset="0"/>
              </a:rPr>
              <a:t>Each clip caption is decoded individually without knowing the context, i.e., previous video segments and the captions that have already been generated.</a:t>
            </a:r>
          </a:p>
        </p:txBody>
      </p:sp>
      <p:sp>
        <p:nvSpPr>
          <p:cNvPr id="147" name="Google Shape;96;p2">
            <a:extLst>
              <a:ext uri="{FF2B5EF4-FFF2-40B4-BE49-F238E27FC236}">
                <a16:creationId xmlns:a16="http://schemas.microsoft.com/office/drawing/2014/main" id="{33F508BA-73D4-9A4C-ABF5-29A1EA9D47C5}"/>
              </a:ext>
            </a:extLst>
          </p:cNvPr>
          <p:cNvSpPr>
            <a:spLocks noChangeAspect="1"/>
          </p:cNvSpPr>
          <p:nvPr/>
        </p:nvSpPr>
        <p:spPr>
          <a:xfrm>
            <a:off x="3228972" y="3877627"/>
            <a:ext cx="2188571" cy="461624"/>
          </a:xfrm>
          <a:prstGeom prst="rect">
            <a:avLst/>
          </a:prstGeom>
          <a:noFill/>
          <a:ln>
            <a:noFill/>
          </a:ln>
        </p:spPr>
        <p:txBody>
          <a:bodyPr spcFirstLastPara="1" wrap="square" lIns="91425" tIns="45700" rIns="91425" bIns="45700" anchor="t" anchorCtr="0">
            <a:spAutoFit/>
          </a:bodyPr>
          <a:lstStyle/>
          <a:p>
            <a:pPr lvl="0">
              <a:buSzPts val="2000"/>
            </a:pPr>
            <a:r>
              <a:rPr lang="en-US" sz="1200" b="1">
                <a:solidFill>
                  <a:schemeClr val="tx1"/>
                </a:solidFill>
                <a:latin typeface="Times New Roman" panose="02020603050405020304" pitchFamily="18" charset="0"/>
                <a:cs typeface="Times New Roman" panose="02020603050405020304" pitchFamily="18" charset="0"/>
              </a:rPr>
              <a:t>The boy </a:t>
            </a:r>
            <a:r>
              <a:rPr lang="en-US" sz="1200">
                <a:solidFill>
                  <a:schemeClr val="tx1"/>
                </a:solidFill>
                <a:latin typeface="Times New Roman" panose="02020603050405020304" pitchFamily="18" charset="0"/>
                <a:cs typeface="Times New Roman" panose="02020603050405020304" pitchFamily="18" charset="0"/>
              </a:rPr>
              <a:t>jumps up and down on the monkey bars.</a:t>
            </a:r>
            <a:endParaRPr lang="en-US" sz="1200">
              <a:solidFill>
                <a:schemeClr val="tx1"/>
              </a:solidFill>
            </a:endParaRPr>
          </a:p>
        </p:txBody>
      </p:sp>
      <p:sp>
        <p:nvSpPr>
          <p:cNvPr id="148" name="Rounded Rectangle 147">
            <a:extLst>
              <a:ext uri="{FF2B5EF4-FFF2-40B4-BE49-F238E27FC236}">
                <a16:creationId xmlns:a16="http://schemas.microsoft.com/office/drawing/2014/main" id="{F342BF33-0A2C-D64B-A98E-BF8DF7863BBB}"/>
              </a:ext>
            </a:extLst>
          </p:cNvPr>
          <p:cNvSpPr>
            <a:spLocks noChangeAspect="1"/>
          </p:cNvSpPr>
          <p:nvPr/>
        </p:nvSpPr>
        <p:spPr>
          <a:xfrm>
            <a:off x="3328325" y="3451353"/>
            <a:ext cx="484622" cy="2591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latin typeface="Times New Roman" panose="02020603050405020304" pitchFamily="18" charset="0"/>
                <a:cs typeface="Times New Roman" panose="02020603050405020304" pitchFamily="18" charset="0"/>
              </a:rPr>
              <a:t>LSTM</a:t>
            </a:r>
          </a:p>
        </p:txBody>
      </p:sp>
      <p:sp>
        <p:nvSpPr>
          <p:cNvPr id="149" name="Rounded Rectangle 148">
            <a:extLst>
              <a:ext uri="{FF2B5EF4-FFF2-40B4-BE49-F238E27FC236}">
                <a16:creationId xmlns:a16="http://schemas.microsoft.com/office/drawing/2014/main" id="{9BD3284B-41C9-5743-8F95-56C7880396E3}"/>
              </a:ext>
            </a:extLst>
          </p:cNvPr>
          <p:cNvSpPr>
            <a:spLocks noChangeAspect="1"/>
          </p:cNvSpPr>
          <p:nvPr/>
        </p:nvSpPr>
        <p:spPr>
          <a:xfrm>
            <a:off x="3913413" y="3451353"/>
            <a:ext cx="484623" cy="2591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800">
                <a:solidFill>
                  <a:srgbClr val="FFFFFF"/>
                </a:solidFill>
                <a:latin typeface="Times New Roman" panose="02020603050405020304" pitchFamily="18" charset="0"/>
                <a:cs typeface="Times New Roman" panose="02020603050405020304" pitchFamily="18" charset="0"/>
              </a:rPr>
              <a:t>LSTM</a:t>
            </a:r>
          </a:p>
        </p:txBody>
      </p:sp>
      <p:sp>
        <p:nvSpPr>
          <p:cNvPr id="150" name="Rounded Rectangle 149">
            <a:extLst>
              <a:ext uri="{FF2B5EF4-FFF2-40B4-BE49-F238E27FC236}">
                <a16:creationId xmlns:a16="http://schemas.microsoft.com/office/drawing/2014/main" id="{9D5A72E5-3DE2-9346-A15A-4B9584C220B7}"/>
              </a:ext>
            </a:extLst>
          </p:cNvPr>
          <p:cNvSpPr>
            <a:spLocks noChangeAspect="1"/>
          </p:cNvSpPr>
          <p:nvPr/>
        </p:nvSpPr>
        <p:spPr>
          <a:xfrm>
            <a:off x="4831889" y="3451051"/>
            <a:ext cx="484623" cy="2591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800">
                <a:solidFill>
                  <a:srgbClr val="FFFFFF"/>
                </a:solidFill>
                <a:latin typeface="Times New Roman" panose="02020603050405020304" pitchFamily="18" charset="0"/>
                <a:cs typeface="Times New Roman" panose="02020603050405020304" pitchFamily="18" charset="0"/>
              </a:rPr>
              <a:t>LSTM</a:t>
            </a:r>
          </a:p>
        </p:txBody>
      </p:sp>
      <p:sp>
        <p:nvSpPr>
          <p:cNvPr id="151" name="Google Shape;96;p2">
            <a:extLst>
              <a:ext uri="{FF2B5EF4-FFF2-40B4-BE49-F238E27FC236}">
                <a16:creationId xmlns:a16="http://schemas.microsoft.com/office/drawing/2014/main" id="{D1EC0695-A0E7-8342-892A-588B33095FB5}"/>
              </a:ext>
            </a:extLst>
          </p:cNvPr>
          <p:cNvSpPr>
            <a:spLocks noChangeAspect="1"/>
          </p:cNvSpPr>
          <p:nvPr/>
        </p:nvSpPr>
        <p:spPr>
          <a:xfrm>
            <a:off x="4478020" y="3445417"/>
            <a:ext cx="307587" cy="21540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800" b="0" i="0" u="none" strike="noStrike" cap="none">
                <a:solidFill>
                  <a:schemeClr val="dk1"/>
                </a:solidFill>
                <a:latin typeface="Times New Roman"/>
                <a:ea typeface="Times New Roman"/>
                <a:cs typeface="Times New Roman"/>
                <a:sym typeface="Times New Roman"/>
              </a:rPr>
              <a:t>…</a:t>
            </a:r>
            <a:endParaRPr sz="800" b="0" i="0" u="none" strike="noStrike" cap="none">
              <a:solidFill>
                <a:srgbClr val="000000"/>
              </a:solidFill>
              <a:sym typeface="Arial"/>
            </a:endParaRPr>
          </a:p>
        </p:txBody>
      </p:sp>
      <p:sp>
        <p:nvSpPr>
          <p:cNvPr id="152" name="Rounded Rectangle 151">
            <a:extLst>
              <a:ext uri="{FF2B5EF4-FFF2-40B4-BE49-F238E27FC236}">
                <a16:creationId xmlns:a16="http://schemas.microsoft.com/office/drawing/2014/main" id="{45965EE0-81D0-5743-8032-199942F1AB57}"/>
              </a:ext>
            </a:extLst>
          </p:cNvPr>
          <p:cNvSpPr/>
          <p:nvPr/>
        </p:nvSpPr>
        <p:spPr>
          <a:xfrm>
            <a:off x="4006544" y="3100691"/>
            <a:ext cx="633426" cy="25916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t>Encoder</a:t>
            </a:r>
          </a:p>
        </p:txBody>
      </p:sp>
      <p:cxnSp>
        <p:nvCxnSpPr>
          <p:cNvPr id="153" name="Straight Arrow Connector 152">
            <a:extLst>
              <a:ext uri="{FF2B5EF4-FFF2-40B4-BE49-F238E27FC236}">
                <a16:creationId xmlns:a16="http://schemas.microsoft.com/office/drawing/2014/main" id="{E05CF2ED-90FD-B74A-9E3A-AE652128935B}"/>
              </a:ext>
            </a:extLst>
          </p:cNvPr>
          <p:cNvCxnSpPr>
            <a:cxnSpLocks/>
            <a:stCxn id="148" idx="3"/>
            <a:endCxn id="149" idx="1"/>
          </p:cNvCxnSpPr>
          <p:nvPr/>
        </p:nvCxnSpPr>
        <p:spPr>
          <a:xfrm>
            <a:off x="3812947" y="3580935"/>
            <a:ext cx="1004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3B57E66A-5A56-094B-A026-836BDAB7E848}"/>
              </a:ext>
            </a:extLst>
          </p:cNvPr>
          <p:cNvCxnSpPr>
            <a:cxnSpLocks/>
            <a:stCxn id="149" idx="3"/>
          </p:cNvCxnSpPr>
          <p:nvPr/>
        </p:nvCxnSpPr>
        <p:spPr>
          <a:xfrm>
            <a:off x="4398036" y="3580935"/>
            <a:ext cx="969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39E581D2-5B29-ED41-8B22-95EF3EFA4BF4}"/>
              </a:ext>
            </a:extLst>
          </p:cNvPr>
          <p:cNvCxnSpPr>
            <a:cxnSpLocks/>
          </p:cNvCxnSpPr>
          <p:nvPr/>
        </p:nvCxnSpPr>
        <p:spPr>
          <a:xfrm>
            <a:off x="4737145" y="3580633"/>
            <a:ext cx="969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6" name="Rectangle 155">
            <a:extLst>
              <a:ext uri="{FF2B5EF4-FFF2-40B4-BE49-F238E27FC236}">
                <a16:creationId xmlns:a16="http://schemas.microsoft.com/office/drawing/2014/main" id="{9129828B-11E8-3C4C-B1C2-8694E57FB159}"/>
              </a:ext>
            </a:extLst>
          </p:cNvPr>
          <p:cNvSpPr/>
          <p:nvPr/>
        </p:nvSpPr>
        <p:spPr>
          <a:xfrm>
            <a:off x="3408166" y="3714626"/>
            <a:ext cx="343364" cy="215444"/>
          </a:xfrm>
          <a:prstGeom prst="rect">
            <a:avLst/>
          </a:prstGeom>
        </p:spPr>
        <p:txBody>
          <a:bodyPr wrap="none">
            <a:spAutoFit/>
          </a:bodyPr>
          <a:lstStyle/>
          <a:p>
            <a:r>
              <a:rPr lang="en-US" sz="800">
                <a:latin typeface="Times New Roman" panose="02020603050405020304" pitchFamily="18" charset="0"/>
                <a:cs typeface="Times New Roman" panose="02020603050405020304" pitchFamily="18" charset="0"/>
              </a:rPr>
              <a:t>The</a:t>
            </a:r>
            <a:endParaRPr lang="en-US" sz="800"/>
          </a:p>
        </p:txBody>
      </p:sp>
      <p:sp>
        <p:nvSpPr>
          <p:cNvPr id="157" name="Rectangle 156">
            <a:extLst>
              <a:ext uri="{FF2B5EF4-FFF2-40B4-BE49-F238E27FC236}">
                <a16:creationId xmlns:a16="http://schemas.microsoft.com/office/drawing/2014/main" id="{DFF4FB75-9780-1349-ABD3-64BD8495ABC1}"/>
              </a:ext>
            </a:extLst>
          </p:cNvPr>
          <p:cNvSpPr/>
          <p:nvPr/>
        </p:nvSpPr>
        <p:spPr>
          <a:xfrm>
            <a:off x="3968322" y="3714626"/>
            <a:ext cx="338554" cy="215444"/>
          </a:xfrm>
          <a:prstGeom prst="rect">
            <a:avLst/>
          </a:prstGeom>
        </p:spPr>
        <p:txBody>
          <a:bodyPr wrap="none">
            <a:spAutoFit/>
          </a:bodyPr>
          <a:lstStyle/>
          <a:p>
            <a:r>
              <a:rPr lang="en-US" sz="800">
                <a:latin typeface="Times New Roman" panose="02020603050405020304" pitchFamily="18" charset="0"/>
                <a:cs typeface="Times New Roman" panose="02020603050405020304" pitchFamily="18" charset="0"/>
              </a:rPr>
              <a:t>boy</a:t>
            </a:r>
            <a:endParaRPr lang="en-US" sz="800"/>
          </a:p>
        </p:txBody>
      </p:sp>
      <p:sp>
        <p:nvSpPr>
          <p:cNvPr id="158" name="Rectangle 157">
            <a:extLst>
              <a:ext uri="{FF2B5EF4-FFF2-40B4-BE49-F238E27FC236}">
                <a16:creationId xmlns:a16="http://schemas.microsoft.com/office/drawing/2014/main" id="{C59AC837-6809-B54A-AE96-A82107DB2CFE}"/>
              </a:ext>
            </a:extLst>
          </p:cNvPr>
          <p:cNvSpPr/>
          <p:nvPr/>
        </p:nvSpPr>
        <p:spPr>
          <a:xfrm>
            <a:off x="4904185" y="3710215"/>
            <a:ext cx="330814" cy="215444"/>
          </a:xfrm>
          <a:prstGeom prst="rect">
            <a:avLst/>
          </a:prstGeom>
        </p:spPr>
        <p:txBody>
          <a:bodyPr wrap="none">
            <a:spAutoFit/>
          </a:bodyPr>
          <a:lstStyle/>
          <a:p>
            <a:r>
              <a:rPr lang="en-US" sz="800">
                <a:latin typeface="Times New Roman" panose="02020603050405020304" pitchFamily="18" charset="0"/>
                <a:cs typeface="Times New Roman" panose="02020603050405020304" pitchFamily="18" charset="0"/>
              </a:rPr>
              <a:t>bars</a:t>
            </a:r>
            <a:endParaRPr lang="en-US" sz="800"/>
          </a:p>
        </p:txBody>
      </p:sp>
      <p:sp>
        <p:nvSpPr>
          <p:cNvPr id="160" name="Google Shape;96;p2">
            <a:extLst>
              <a:ext uri="{FF2B5EF4-FFF2-40B4-BE49-F238E27FC236}">
                <a16:creationId xmlns:a16="http://schemas.microsoft.com/office/drawing/2014/main" id="{76E3606A-72AC-F040-BAB5-45DF81A29674}"/>
              </a:ext>
            </a:extLst>
          </p:cNvPr>
          <p:cNvSpPr>
            <a:spLocks noChangeAspect="1"/>
          </p:cNvSpPr>
          <p:nvPr/>
        </p:nvSpPr>
        <p:spPr>
          <a:xfrm>
            <a:off x="5721090" y="3872282"/>
            <a:ext cx="2188571" cy="276959"/>
          </a:xfrm>
          <a:prstGeom prst="rect">
            <a:avLst/>
          </a:prstGeom>
          <a:noFill/>
          <a:ln>
            <a:noFill/>
          </a:ln>
        </p:spPr>
        <p:txBody>
          <a:bodyPr spcFirstLastPara="1" wrap="square" lIns="91425" tIns="45700" rIns="91425" bIns="45700" anchor="t" anchorCtr="0">
            <a:spAutoFit/>
          </a:bodyPr>
          <a:lstStyle/>
          <a:p>
            <a:pPr lvl="0">
              <a:buSzPts val="2000"/>
            </a:pPr>
            <a:r>
              <a:rPr lang="en-US" sz="1200" b="1">
                <a:solidFill>
                  <a:schemeClr val="tx1"/>
                </a:solidFill>
                <a:latin typeface="Times New Roman" panose="02020603050405020304" pitchFamily="18" charset="0"/>
                <a:cs typeface="Times New Roman" panose="02020603050405020304" pitchFamily="18" charset="0"/>
              </a:rPr>
              <a:t>A boy </a:t>
            </a:r>
            <a:r>
              <a:rPr lang="en-US" sz="1200">
                <a:solidFill>
                  <a:schemeClr val="tx1"/>
                </a:solidFill>
                <a:latin typeface="Times New Roman" panose="02020603050405020304" pitchFamily="18" charset="0"/>
                <a:cs typeface="Times New Roman" panose="02020603050405020304" pitchFamily="18" charset="0"/>
              </a:rPr>
              <a:t>walks up to the camera. </a:t>
            </a:r>
            <a:endParaRPr lang="en-US" sz="1200">
              <a:solidFill>
                <a:schemeClr val="tx1"/>
              </a:solidFill>
            </a:endParaRPr>
          </a:p>
        </p:txBody>
      </p:sp>
      <p:sp>
        <p:nvSpPr>
          <p:cNvPr id="161" name="Rounded Rectangle 160">
            <a:extLst>
              <a:ext uri="{FF2B5EF4-FFF2-40B4-BE49-F238E27FC236}">
                <a16:creationId xmlns:a16="http://schemas.microsoft.com/office/drawing/2014/main" id="{463D0999-BACD-734B-9D27-16FAECF69CA7}"/>
              </a:ext>
            </a:extLst>
          </p:cNvPr>
          <p:cNvSpPr>
            <a:spLocks noChangeAspect="1"/>
          </p:cNvSpPr>
          <p:nvPr/>
        </p:nvSpPr>
        <p:spPr>
          <a:xfrm>
            <a:off x="5820443" y="3446008"/>
            <a:ext cx="484622" cy="2591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latin typeface="Times New Roman" panose="02020603050405020304" pitchFamily="18" charset="0"/>
                <a:cs typeface="Times New Roman" panose="02020603050405020304" pitchFamily="18" charset="0"/>
              </a:rPr>
              <a:t>LSTM</a:t>
            </a:r>
          </a:p>
        </p:txBody>
      </p:sp>
      <p:sp>
        <p:nvSpPr>
          <p:cNvPr id="162" name="Rounded Rectangle 161">
            <a:extLst>
              <a:ext uri="{FF2B5EF4-FFF2-40B4-BE49-F238E27FC236}">
                <a16:creationId xmlns:a16="http://schemas.microsoft.com/office/drawing/2014/main" id="{6B8F6A75-8B40-8845-A727-E3BB073243BB}"/>
              </a:ext>
            </a:extLst>
          </p:cNvPr>
          <p:cNvSpPr>
            <a:spLocks noChangeAspect="1"/>
          </p:cNvSpPr>
          <p:nvPr/>
        </p:nvSpPr>
        <p:spPr>
          <a:xfrm>
            <a:off x="6405531" y="3446008"/>
            <a:ext cx="484623" cy="2591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800">
                <a:solidFill>
                  <a:srgbClr val="FFFFFF"/>
                </a:solidFill>
                <a:latin typeface="Times New Roman" panose="02020603050405020304" pitchFamily="18" charset="0"/>
                <a:cs typeface="Times New Roman" panose="02020603050405020304" pitchFamily="18" charset="0"/>
              </a:rPr>
              <a:t>LSTM</a:t>
            </a:r>
          </a:p>
        </p:txBody>
      </p:sp>
      <p:sp>
        <p:nvSpPr>
          <p:cNvPr id="163" name="Rounded Rectangle 162">
            <a:extLst>
              <a:ext uri="{FF2B5EF4-FFF2-40B4-BE49-F238E27FC236}">
                <a16:creationId xmlns:a16="http://schemas.microsoft.com/office/drawing/2014/main" id="{6E032834-6F35-6849-8188-1A7C32575417}"/>
              </a:ext>
            </a:extLst>
          </p:cNvPr>
          <p:cNvSpPr>
            <a:spLocks noChangeAspect="1"/>
          </p:cNvSpPr>
          <p:nvPr/>
        </p:nvSpPr>
        <p:spPr>
          <a:xfrm>
            <a:off x="7324007" y="3445706"/>
            <a:ext cx="484623" cy="2591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800">
                <a:solidFill>
                  <a:srgbClr val="FFFFFF"/>
                </a:solidFill>
                <a:latin typeface="Times New Roman" panose="02020603050405020304" pitchFamily="18" charset="0"/>
                <a:cs typeface="Times New Roman" panose="02020603050405020304" pitchFamily="18" charset="0"/>
              </a:rPr>
              <a:t>LSTM</a:t>
            </a:r>
          </a:p>
        </p:txBody>
      </p:sp>
      <p:sp>
        <p:nvSpPr>
          <p:cNvPr id="164" name="Google Shape;96;p2">
            <a:extLst>
              <a:ext uri="{FF2B5EF4-FFF2-40B4-BE49-F238E27FC236}">
                <a16:creationId xmlns:a16="http://schemas.microsoft.com/office/drawing/2014/main" id="{5703355C-C8DC-A147-9E0D-54B2B3239BC2}"/>
              </a:ext>
            </a:extLst>
          </p:cNvPr>
          <p:cNvSpPr>
            <a:spLocks noChangeAspect="1"/>
          </p:cNvSpPr>
          <p:nvPr/>
        </p:nvSpPr>
        <p:spPr>
          <a:xfrm>
            <a:off x="6963085" y="3445417"/>
            <a:ext cx="307587" cy="21540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800" b="0" i="0" u="none" strike="noStrike" cap="none">
                <a:solidFill>
                  <a:schemeClr val="dk1"/>
                </a:solidFill>
                <a:latin typeface="Times New Roman"/>
                <a:ea typeface="Times New Roman"/>
                <a:cs typeface="Times New Roman"/>
                <a:sym typeface="Times New Roman"/>
              </a:rPr>
              <a:t>…</a:t>
            </a:r>
            <a:endParaRPr sz="800" b="0" i="0" u="none" strike="noStrike" cap="none">
              <a:solidFill>
                <a:srgbClr val="000000"/>
              </a:solidFill>
              <a:sym typeface="Arial"/>
            </a:endParaRPr>
          </a:p>
        </p:txBody>
      </p:sp>
      <p:sp>
        <p:nvSpPr>
          <p:cNvPr id="165" name="Rounded Rectangle 164">
            <a:extLst>
              <a:ext uri="{FF2B5EF4-FFF2-40B4-BE49-F238E27FC236}">
                <a16:creationId xmlns:a16="http://schemas.microsoft.com/office/drawing/2014/main" id="{463C78A3-C5E3-BC4D-A001-6F3FFE882FB2}"/>
              </a:ext>
            </a:extLst>
          </p:cNvPr>
          <p:cNvSpPr/>
          <p:nvPr/>
        </p:nvSpPr>
        <p:spPr>
          <a:xfrm>
            <a:off x="6498662" y="3095346"/>
            <a:ext cx="633426" cy="25916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t>Encoder</a:t>
            </a:r>
          </a:p>
        </p:txBody>
      </p:sp>
      <p:cxnSp>
        <p:nvCxnSpPr>
          <p:cNvPr id="166" name="Straight Arrow Connector 165">
            <a:extLst>
              <a:ext uri="{FF2B5EF4-FFF2-40B4-BE49-F238E27FC236}">
                <a16:creationId xmlns:a16="http://schemas.microsoft.com/office/drawing/2014/main" id="{B21F502A-B2F7-8443-B6A7-D8DA6A5B3D57}"/>
              </a:ext>
            </a:extLst>
          </p:cNvPr>
          <p:cNvCxnSpPr>
            <a:cxnSpLocks/>
            <a:stCxn id="161" idx="3"/>
            <a:endCxn id="162" idx="1"/>
          </p:cNvCxnSpPr>
          <p:nvPr/>
        </p:nvCxnSpPr>
        <p:spPr>
          <a:xfrm>
            <a:off x="6305065" y="3575590"/>
            <a:ext cx="1004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F8D41EAB-B8A8-0C44-A6CA-ACCF53E4970E}"/>
              </a:ext>
            </a:extLst>
          </p:cNvPr>
          <p:cNvCxnSpPr>
            <a:cxnSpLocks/>
            <a:stCxn id="162" idx="3"/>
          </p:cNvCxnSpPr>
          <p:nvPr/>
        </p:nvCxnSpPr>
        <p:spPr>
          <a:xfrm>
            <a:off x="6890154" y="3575590"/>
            <a:ext cx="969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2A7508F8-8FB2-0847-A9E3-CD397D1821BF}"/>
              </a:ext>
            </a:extLst>
          </p:cNvPr>
          <p:cNvCxnSpPr>
            <a:cxnSpLocks/>
          </p:cNvCxnSpPr>
          <p:nvPr/>
        </p:nvCxnSpPr>
        <p:spPr>
          <a:xfrm>
            <a:off x="7229263" y="3575288"/>
            <a:ext cx="969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9" name="Rectangle 168">
            <a:extLst>
              <a:ext uri="{FF2B5EF4-FFF2-40B4-BE49-F238E27FC236}">
                <a16:creationId xmlns:a16="http://schemas.microsoft.com/office/drawing/2014/main" id="{93F57399-32CC-1647-9378-3DF8FD0837B4}"/>
              </a:ext>
            </a:extLst>
          </p:cNvPr>
          <p:cNvSpPr/>
          <p:nvPr/>
        </p:nvSpPr>
        <p:spPr>
          <a:xfrm>
            <a:off x="5900284" y="3709281"/>
            <a:ext cx="258404" cy="215444"/>
          </a:xfrm>
          <a:prstGeom prst="rect">
            <a:avLst/>
          </a:prstGeom>
        </p:spPr>
        <p:txBody>
          <a:bodyPr wrap="none">
            <a:spAutoFit/>
          </a:bodyPr>
          <a:lstStyle/>
          <a:p>
            <a:r>
              <a:rPr lang="en-US" sz="800">
                <a:latin typeface="Times New Roman" panose="02020603050405020304" pitchFamily="18" charset="0"/>
                <a:cs typeface="Times New Roman" panose="02020603050405020304" pitchFamily="18" charset="0"/>
              </a:rPr>
              <a:t>A</a:t>
            </a:r>
            <a:endParaRPr lang="en-US" sz="800"/>
          </a:p>
        </p:txBody>
      </p:sp>
      <p:sp>
        <p:nvSpPr>
          <p:cNvPr id="170" name="Rectangle 169">
            <a:extLst>
              <a:ext uri="{FF2B5EF4-FFF2-40B4-BE49-F238E27FC236}">
                <a16:creationId xmlns:a16="http://schemas.microsoft.com/office/drawing/2014/main" id="{6876A1DA-A89B-404F-8832-121A8141FAE2}"/>
              </a:ext>
            </a:extLst>
          </p:cNvPr>
          <p:cNvSpPr/>
          <p:nvPr/>
        </p:nvSpPr>
        <p:spPr>
          <a:xfrm>
            <a:off x="6460440" y="3709281"/>
            <a:ext cx="338554" cy="215444"/>
          </a:xfrm>
          <a:prstGeom prst="rect">
            <a:avLst/>
          </a:prstGeom>
        </p:spPr>
        <p:txBody>
          <a:bodyPr wrap="none">
            <a:spAutoFit/>
          </a:bodyPr>
          <a:lstStyle/>
          <a:p>
            <a:r>
              <a:rPr lang="en-US" sz="800">
                <a:latin typeface="Times New Roman" panose="02020603050405020304" pitchFamily="18" charset="0"/>
                <a:cs typeface="Times New Roman" panose="02020603050405020304" pitchFamily="18" charset="0"/>
              </a:rPr>
              <a:t>boy</a:t>
            </a:r>
            <a:endParaRPr lang="en-US" sz="800"/>
          </a:p>
        </p:txBody>
      </p:sp>
      <p:sp>
        <p:nvSpPr>
          <p:cNvPr id="171" name="Rectangle 170">
            <a:extLst>
              <a:ext uri="{FF2B5EF4-FFF2-40B4-BE49-F238E27FC236}">
                <a16:creationId xmlns:a16="http://schemas.microsoft.com/office/drawing/2014/main" id="{2953F8D4-21DA-BD4C-91C0-81CE8FB2C27B}"/>
              </a:ext>
            </a:extLst>
          </p:cNvPr>
          <p:cNvSpPr/>
          <p:nvPr/>
        </p:nvSpPr>
        <p:spPr>
          <a:xfrm>
            <a:off x="7331632" y="3713326"/>
            <a:ext cx="478016" cy="215444"/>
          </a:xfrm>
          <a:prstGeom prst="rect">
            <a:avLst/>
          </a:prstGeom>
        </p:spPr>
        <p:txBody>
          <a:bodyPr wrap="none">
            <a:spAutoFit/>
          </a:bodyPr>
          <a:lstStyle/>
          <a:p>
            <a:r>
              <a:rPr lang="en-US" sz="800">
                <a:latin typeface="Times New Roman" panose="02020603050405020304" pitchFamily="18" charset="0"/>
                <a:cs typeface="Times New Roman" panose="02020603050405020304" pitchFamily="18" charset="0"/>
              </a:rPr>
              <a:t>camera</a:t>
            </a:r>
            <a:endParaRPr lang="en-US" sz="800"/>
          </a:p>
        </p:txBody>
      </p:sp>
      <p:sp>
        <p:nvSpPr>
          <p:cNvPr id="2" name="Slide Number Placeholder 1">
            <a:extLst>
              <a:ext uri="{FF2B5EF4-FFF2-40B4-BE49-F238E27FC236}">
                <a16:creationId xmlns:a16="http://schemas.microsoft.com/office/drawing/2014/main" id="{77F7E819-CC66-5F4C-BBCB-A5C1BCBC14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3</a:t>
            </a:fld>
            <a:endParaRPr lang="en"/>
          </a:p>
        </p:txBody>
      </p:sp>
    </p:spTree>
    <p:custDataLst>
      <p:tags r:id="rId1"/>
    </p:custDataLst>
    <p:extLst>
      <p:ext uri="{BB962C8B-B14F-4D97-AF65-F5344CB8AC3E}">
        <p14:creationId xmlns:p14="http://schemas.microsoft.com/office/powerpoint/2010/main" val="46468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blinds(horizontal)">
                                      <p:cBhvr>
                                        <p:cTn id="13" dur="500"/>
                                        <p:tgtEl>
                                          <p:spTgt spid="3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blinds(horizontal)">
                                      <p:cBhvr>
                                        <p:cTn id="16" dur="500"/>
                                        <p:tgtEl>
                                          <p:spTgt spid="4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blinds(horizontal)">
                                      <p:cBhvr>
                                        <p:cTn id="19" dur="500"/>
                                        <p:tgtEl>
                                          <p:spTgt spid="4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blinds(horizontal)">
                                      <p:cBhvr>
                                        <p:cTn id="22" dur="500"/>
                                        <p:tgtEl>
                                          <p:spTgt spid="48"/>
                                        </p:tgtEl>
                                      </p:cBhvr>
                                    </p:animEffect>
                                  </p:childTnLst>
                                </p:cTn>
                              </p:par>
                              <p:par>
                                <p:cTn id="23" presetID="3"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par>
                                <p:cTn id="26" presetID="3" presetClass="entr" presetSubtype="1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blinds(horizontal)">
                                      <p:cBhvr>
                                        <p:cTn id="28" dur="500"/>
                                        <p:tgtEl>
                                          <p:spTgt spid="53"/>
                                        </p:tgtEl>
                                      </p:cBhvr>
                                    </p:animEffect>
                                  </p:childTnLst>
                                </p:cTn>
                              </p:par>
                              <p:par>
                                <p:cTn id="29" presetID="3" presetClass="entr" presetSubtype="1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blinds(horizontal)">
                                      <p:cBhvr>
                                        <p:cTn id="31" dur="500"/>
                                        <p:tgtEl>
                                          <p:spTgt spid="5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blinds(horizontal)">
                                      <p:cBhvr>
                                        <p:cTn id="34" dur="500"/>
                                        <p:tgtEl>
                                          <p:spTgt spid="50"/>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blinds(horizontal)">
                                      <p:cBhvr>
                                        <p:cTn id="37" dur="500"/>
                                        <p:tgtEl>
                                          <p:spTgt spid="6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blinds(horizontal)">
                                      <p:cBhvr>
                                        <p:cTn id="40" dur="500"/>
                                        <p:tgtEl>
                                          <p:spTgt spid="6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47"/>
                                        </p:tgtEl>
                                        <p:attrNameLst>
                                          <p:attrName>style.visibility</p:attrName>
                                        </p:attrNameLst>
                                      </p:cBhvr>
                                      <p:to>
                                        <p:strVal val="visible"/>
                                      </p:to>
                                    </p:set>
                                    <p:animEffect transition="in" filter="blinds(horizontal)">
                                      <p:cBhvr>
                                        <p:cTn id="43" dur="500"/>
                                        <p:tgtEl>
                                          <p:spTgt spid="147"/>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48"/>
                                        </p:tgtEl>
                                        <p:attrNameLst>
                                          <p:attrName>style.visibility</p:attrName>
                                        </p:attrNameLst>
                                      </p:cBhvr>
                                      <p:to>
                                        <p:strVal val="visible"/>
                                      </p:to>
                                    </p:set>
                                    <p:animEffect transition="in" filter="blinds(horizontal)">
                                      <p:cBhvr>
                                        <p:cTn id="46" dur="500"/>
                                        <p:tgtEl>
                                          <p:spTgt spid="148"/>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49"/>
                                        </p:tgtEl>
                                        <p:attrNameLst>
                                          <p:attrName>style.visibility</p:attrName>
                                        </p:attrNameLst>
                                      </p:cBhvr>
                                      <p:to>
                                        <p:strVal val="visible"/>
                                      </p:to>
                                    </p:set>
                                    <p:animEffect transition="in" filter="blinds(horizontal)">
                                      <p:cBhvr>
                                        <p:cTn id="49" dur="500"/>
                                        <p:tgtEl>
                                          <p:spTgt spid="14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blinds(horizontal)">
                                      <p:cBhvr>
                                        <p:cTn id="52" dur="500"/>
                                        <p:tgtEl>
                                          <p:spTgt spid="150"/>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blinds(horizontal)">
                                      <p:cBhvr>
                                        <p:cTn id="55" dur="500"/>
                                        <p:tgtEl>
                                          <p:spTgt spid="151"/>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52"/>
                                        </p:tgtEl>
                                        <p:attrNameLst>
                                          <p:attrName>style.visibility</p:attrName>
                                        </p:attrNameLst>
                                      </p:cBhvr>
                                      <p:to>
                                        <p:strVal val="visible"/>
                                      </p:to>
                                    </p:set>
                                    <p:animEffect transition="in" filter="blinds(horizontal)">
                                      <p:cBhvr>
                                        <p:cTn id="58" dur="500"/>
                                        <p:tgtEl>
                                          <p:spTgt spid="152"/>
                                        </p:tgtEl>
                                      </p:cBhvr>
                                    </p:animEffect>
                                  </p:childTnLst>
                                </p:cTn>
                              </p:par>
                              <p:par>
                                <p:cTn id="59" presetID="3" presetClass="entr" presetSubtype="10" fill="hold" nodeType="withEffect">
                                  <p:stCondLst>
                                    <p:cond delay="0"/>
                                  </p:stCondLst>
                                  <p:childTnLst>
                                    <p:set>
                                      <p:cBhvr>
                                        <p:cTn id="60" dur="1" fill="hold">
                                          <p:stCondLst>
                                            <p:cond delay="0"/>
                                          </p:stCondLst>
                                        </p:cTn>
                                        <p:tgtEl>
                                          <p:spTgt spid="153"/>
                                        </p:tgtEl>
                                        <p:attrNameLst>
                                          <p:attrName>style.visibility</p:attrName>
                                        </p:attrNameLst>
                                      </p:cBhvr>
                                      <p:to>
                                        <p:strVal val="visible"/>
                                      </p:to>
                                    </p:set>
                                    <p:animEffect transition="in" filter="blinds(horizontal)">
                                      <p:cBhvr>
                                        <p:cTn id="61" dur="500"/>
                                        <p:tgtEl>
                                          <p:spTgt spid="153"/>
                                        </p:tgtEl>
                                      </p:cBhvr>
                                    </p:animEffect>
                                  </p:childTnLst>
                                </p:cTn>
                              </p:par>
                              <p:par>
                                <p:cTn id="62" presetID="3" presetClass="entr" presetSubtype="10" fill="hold" nodeType="withEffect">
                                  <p:stCondLst>
                                    <p:cond delay="0"/>
                                  </p:stCondLst>
                                  <p:childTnLst>
                                    <p:set>
                                      <p:cBhvr>
                                        <p:cTn id="63" dur="1" fill="hold">
                                          <p:stCondLst>
                                            <p:cond delay="0"/>
                                          </p:stCondLst>
                                        </p:cTn>
                                        <p:tgtEl>
                                          <p:spTgt spid="154"/>
                                        </p:tgtEl>
                                        <p:attrNameLst>
                                          <p:attrName>style.visibility</p:attrName>
                                        </p:attrNameLst>
                                      </p:cBhvr>
                                      <p:to>
                                        <p:strVal val="visible"/>
                                      </p:to>
                                    </p:set>
                                    <p:animEffect transition="in" filter="blinds(horizontal)">
                                      <p:cBhvr>
                                        <p:cTn id="64" dur="500"/>
                                        <p:tgtEl>
                                          <p:spTgt spid="154"/>
                                        </p:tgtEl>
                                      </p:cBhvr>
                                    </p:animEffect>
                                  </p:childTnLst>
                                </p:cTn>
                              </p:par>
                              <p:par>
                                <p:cTn id="65" presetID="3" presetClass="entr" presetSubtype="10" fill="hold" nodeType="withEffect">
                                  <p:stCondLst>
                                    <p:cond delay="0"/>
                                  </p:stCondLst>
                                  <p:childTnLst>
                                    <p:set>
                                      <p:cBhvr>
                                        <p:cTn id="66" dur="1" fill="hold">
                                          <p:stCondLst>
                                            <p:cond delay="0"/>
                                          </p:stCondLst>
                                        </p:cTn>
                                        <p:tgtEl>
                                          <p:spTgt spid="155"/>
                                        </p:tgtEl>
                                        <p:attrNameLst>
                                          <p:attrName>style.visibility</p:attrName>
                                        </p:attrNameLst>
                                      </p:cBhvr>
                                      <p:to>
                                        <p:strVal val="visible"/>
                                      </p:to>
                                    </p:set>
                                    <p:animEffect transition="in" filter="blinds(horizontal)">
                                      <p:cBhvr>
                                        <p:cTn id="67" dur="500"/>
                                        <p:tgtEl>
                                          <p:spTgt spid="155"/>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156"/>
                                        </p:tgtEl>
                                        <p:attrNameLst>
                                          <p:attrName>style.visibility</p:attrName>
                                        </p:attrNameLst>
                                      </p:cBhvr>
                                      <p:to>
                                        <p:strVal val="visible"/>
                                      </p:to>
                                    </p:set>
                                    <p:animEffect transition="in" filter="blinds(horizontal)">
                                      <p:cBhvr>
                                        <p:cTn id="70" dur="500"/>
                                        <p:tgtEl>
                                          <p:spTgt spid="156"/>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157"/>
                                        </p:tgtEl>
                                        <p:attrNameLst>
                                          <p:attrName>style.visibility</p:attrName>
                                        </p:attrNameLst>
                                      </p:cBhvr>
                                      <p:to>
                                        <p:strVal val="visible"/>
                                      </p:to>
                                    </p:set>
                                    <p:animEffect transition="in" filter="blinds(horizontal)">
                                      <p:cBhvr>
                                        <p:cTn id="73" dur="500"/>
                                        <p:tgtEl>
                                          <p:spTgt spid="157"/>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158"/>
                                        </p:tgtEl>
                                        <p:attrNameLst>
                                          <p:attrName>style.visibility</p:attrName>
                                        </p:attrNameLst>
                                      </p:cBhvr>
                                      <p:to>
                                        <p:strVal val="visible"/>
                                      </p:to>
                                    </p:set>
                                    <p:animEffect transition="in" filter="blinds(horizontal)">
                                      <p:cBhvr>
                                        <p:cTn id="76" dur="500"/>
                                        <p:tgtEl>
                                          <p:spTgt spid="158"/>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160"/>
                                        </p:tgtEl>
                                        <p:attrNameLst>
                                          <p:attrName>style.visibility</p:attrName>
                                        </p:attrNameLst>
                                      </p:cBhvr>
                                      <p:to>
                                        <p:strVal val="visible"/>
                                      </p:to>
                                    </p:set>
                                    <p:animEffect transition="in" filter="blinds(horizontal)">
                                      <p:cBhvr>
                                        <p:cTn id="79" dur="500"/>
                                        <p:tgtEl>
                                          <p:spTgt spid="160"/>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161"/>
                                        </p:tgtEl>
                                        <p:attrNameLst>
                                          <p:attrName>style.visibility</p:attrName>
                                        </p:attrNameLst>
                                      </p:cBhvr>
                                      <p:to>
                                        <p:strVal val="visible"/>
                                      </p:to>
                                    </p:set>
                                    <p:animEffect transition="in" filter="blinds(horizontal)">
                                      <p:cBhvr>
                                        <p:cTn id="82" dur="500"/>
                                        <p:tgtEl>
                                          <p:spTgt spid="161"/>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162"/>
                                        </p:tgtEl>
                                        <p:attrNameLst>
                                          <p:attrName>style.visibility</p:attrName>
                                        </p:attrNameLst>
                                      </p:cBhvr>
                                      <p:to>
                                        <p:strVal val="visible"/>
                                      </p:to>
                                    </p:set>
                                    <p:animEffect transition="in" filter="blinds(horizontal)">
                                      <p:cBhvr>
                                        <p:cTn id="85" dur="500"/>
                                        <p:tgtEl>
                                          <p:spTgt spid="162"/>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163"/>
                                        </p:tgtEl>
                                        <p:attrNameLst>
                                          <p:attrName>style.visibility</p:attrName>
                                        </p:attrNameLst>
                                      </p:cBhvr>
                                      <p:to>
                                        <p:strVal val="visible"/>
                                      </p:to>
                                    </p:set>
                                    <p:animEffect transition="in" filter="blinds(horizontal)">
                                      <p:cBhvr>
                                        <p:cTn id="88" dur="500"/>
                                        <p:tgtEl>
                                          <p:spTgt spid="163"/>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164"/>
                                        </p:tgtEl>
                                        <p:attrNameLst>
                                          <p:attrName>style.visibility</p:attrName>
                                        </p:attrNameLst>
                                      </p:cBhvr>
                                      <p:to>
                                        <p:strVal val="visible"/>
                                      </p:to>
                                    </p:set>
                                    <p:animEffect transition="in" filter="blinds(horizontal)">
                                      <p:cBhvr>
                                        <p:cTn id="91" dur="500"/>
                                        <p:tgtEl>
                                          <p:spTgt spid="164"/>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165"/>
                                        </p:tgtEl>
                                        <p:attrNameLst>
                                          <p:attrName>style.visibility</p:attrName>
                                        </p:attrNameLst>
                                      </p:cBhvr>
                                      <p:to>
                                        <p:strVal val="visible"/>
                                      </p:to>
                                    </p:set>
                                    <p:animEffect transition="in" filter="blinds(horizontal)">
                                      <p:cBhvr>
                                        <p:cTn id="94" dur="500"/>
                                        <p:tgtEl>
                                          <p:spTgt spid="165"/>
                                        </p:tgtEl>
                                      </p:cBhvr>
                                    </p:animEffect>
                                  </p:childTnLst>
                                </p:cTn>
                              </p:par>
                              <p:par>
                                <p:cTn id="95" presetID="3" presetClass="entr" presetSubtype="10" fill="hold" nodeType="withEffect">
                                  <p:stCondLst>
                                    <p:cond delay="0"/>
                                  </p:stCondLst>
                                  <p:childTnLst>
                                    <p:set>
                                      <p:cBhvr>
                                        <p:cTn id="96" dur="1" fill="hold">
                                          <p:stCondLst>
                                            <p:cond delay="0"/>
                                          </p:stCondLst>
                                        </p:cTn>
                                        <p:tgtEl>
                                          <p:spTgt spid="166"/>
                                        </p:tgtEl>
                                        <p:attrNameLst>
                                          <p:attrName>style.visibility</p:attrName>
                                        </p:attrNameLst>
                                      </p:cBhvr>
                                      <p:to>
                                        <p:strVal val="visible"/>
                                      </p:to>
                                    </p:set>
                                    <p:animEffect transition="in" filter="blinds(horizontal)">
                                      <p:cBhvr>
                                        <p:cTn id="97" dur="500"/>
                                        <p:tgtEl>
                                          <p:spTgt spid="166"/>
                                        </p:tgtEl>
                                      </p:cBhvr>
                                    </p:animEffect>
                                  </p:childTnLst>
                                </p:cTn>
                              </p:par>
                              <p:par>
                                <p:cTn id="98" presetID="3" presetClass="entr" presetSubtype="10" fill="hold" nodeType="withEffect">
                                  <p:stCondLst>
                                    <p:cond delay="0"/>
                                  </p:stCondLst>
                                  <p:childTnLst>
                                    <p:set>
                                      <p:cBhvr>
                                        <p:cTn id="99" dur="1" fill="hold">
                                          <p:stCondLst>
                                            <p:cond delay="0"/>
                                          </p:stCondLst>
                                        </p:cTn>
                                        <p:tgtEl>
                                          <p:spTgt spid="167"/>
                                        </p:tgtEl>
                                        <p:attrNameLst>
                                          <p:attrName>style.visibility</p:attrName>
                                        </p:attrNameLst>
                                      </p:cBhvr>
                                      <p:to>
                                        <p:strVal val="visible"/>
                                      </p:to>
                                    </p:set>
                                    <p:animEffect transition="in" filter="blinds(horizontal)">
                                      <p:cBhvr>
                                        <p:cTn id="100" dur="500"/>
                                        <p:tgtEl>
                                          <p:spTgt spid="167"/>
                                        </p:tgtEl>
                                      </p:cBhvr>
                                    </p:animEffect>
                                  </p:childTnLst>
                                </p:cTn>
                              </p:par>
                              <p:par>
                                <p:cTn id="101" presetID="3" presetClass="entr" presetSubtype="10" fill="hold" nodeType="withEffect">
                                  <p:stCondLst>
                                    <p:cond delay="0"/>
                                  </p:stCondLst>
                                  <p:childTnLst>
                                    <p:set>
                                      <p:cBhvr>
                                        <p:cTn id="102" dur="1" fill="hold">
                                          <p:stCondLst>
                                            <p:cond delay="0"/>
                                          </p:stCondLst>
                                        </p:cTn>
                                        <p:tgtEl>
                                          <p:spTgt spid="168"/>
                                        </p:tgtEl>
                                        <p:attrNameLst>
                                          <p:attrName>style.visibility</p:attrName>
                                        </p:attrNameLst>
                                      </p:cBhvr>
                                      <p:to>
                                        <p:strVal val="visible"/>
                                      </p:to>
                                    </p:set>
                                    <p:animEffect transition="in" filter="blinds(horizontal)">
                                      <p:cBhvr>
                                        <p:cTn id="103" dur="500"/>
                                        <p:tgtEl>
                                          <p:spTgt spid="168"/>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169"/>
                                        </p:tgtEl>
                                        <p:attrNameLst>
                                          <p:attrName>style.visibility</p:attrName>
                                        </p:attrNameLst>
                                      </p:cBhvr>
                                      <p:to>
                                        <p:strVal val="visible"/>
                                      </p:to>
                                    </p:set>
                                    <p:animEffect transition="in" filter="blinds(horizontal)">
                                      <p:cBhvr>
                                        <p:cTn id="106" dur="500"/>
                                        <p:tgtEl>
                                          <p:spTgt spid="169"/>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blinds(horizontal)">
                                      <p:cBhvr>
                                        <p:cTn id="109" dur="500"/>
                                        <p:tgtEl>
                                          <p:spTgt spid="170"/>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171"/>
                                        </p:tgtEl>
                                        <p:attrNameLst>
                                          <p:attrName>style.visibility</p:attrName>
                                        </p:attrNameLst>
                                      </p:cBhvr>
                                      <p:to>
                                        <p:strVal val="visible"/>
                                      </p:to>
                                    </p:set>
                                    <p:animEffect transition="in" filter="blinds(horizontal)">
                                      <p:cBhvr>
                                        <p:cTn id="112"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animBg="1"/>
      <p:bldP spid="39" grpId="0" animBg="1"/>
      <p:bldP spid="41" grpId="0" animBg="1"/>
      <p:bldP spid="42" grpId="0"/>
      <p:bldP spid="48" grpId="0" animBg="1"/>
      <p:bldP spid="50" grpId="0"/>
      <p:bldP spid="66" grpId="0"/>
      <p:bldP spid="67" grpId="0"/>
      <p:bldP spid="147" grpId="0"/>
      <p:bldP spid="148" grpId="0" animBg="1"/>
      <p:bldP spid="149" grpId="0" animBg="1"/>
      <p:bldP spid="150" grpId="0" animBg="1"/>
      <p:bldP spid="151" grpId="0"/>
      <p:bldP spid="152" grpId="0" animBg="1"/>
      <p:bldP spid="156" grpId="0"/>
      <p:bldP spid="157" grpId="0"/>
      <p:bldP spid="158" grpId="0"/>
      <p:bldP spid="160" grpId="0"/>
      <p:bldP spid="161" grpId="0" animBg="1"/>
      <p:bldP spid="162" grpId="0" animBg="1"/>
      <p:bldP spid="163" grpId="0" animBg="1"/>
      <p:bldP spid="164" grpId="0"/>
      <p:bldP spid="165" grpId="0" animBg="1"/>
      <p:bldP spid="169" grpId="0"/>
      <p:bldP spid="170" grpId="0"/>
      <p:bldP spid="17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7" name="Google Shape;57;p13"/>
          <p:cNvSpPr txBox="1"/>
          <p:nvPr/>
        </p:nvSpPr>
        <p:spPr>
          <a:xfrm>
            <a:off x="77813" y="4785525"/>
            <a:ext cx="1875300" cy="29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ACL 2020</a:t>
            </a:r>
            <a:endParaRPr/>
          </a:p>
        </p:txBody>
      </p:sp>
      <p:sp>
        <p:nvSpPr>
          <p:cNvPr id="16" name="Google Shape;57;p13">
            <a:extLst>
              <a:ext uri="{FF2B5EF4-FFF2-40B4-BE49-F238E27FC236}">
                <a16:creationId xmlns:a16="http://schemas.microsoft.com/office/drawing/2014/main" id="{0B1C89EF-F21A-F048-B9CD-7D0A1FC85F0A}"/>
              </a:ext>
            </a:extLst>
          </p:cNvPr>
          <p:cNvSpPr txBox="1"/>
          <p:nvPr/>
        </p:nvSpPr>
        <p:spPr>
          <a:xfrm>
            <a:off x="7357385" y="4855449"/>
            <a:ext cx="1966610" cy="295800"/>
          </a:xfrm>
          <a:prstGeom prst="rect">
            <a:avLst/>
          </a:prstGeom>
          <a:noFill/>
          <a:ln>
            <a:noFill/>
          </a:ln>
        </p:spPr>
        <p:txBody>
          <a:bodyPr spcFirstLastPara="1" wrap="square" lIns="91425" tIns="91425" rIns="91425" bIns="91425" anchor="t" anchorCtr="0">
            <a:noAutofit/>
          </a:bodyPr>
          <a:lstStyle/>
          <a:p>
            <a:r>
              <a:rPr lang="en-US" sz="1200">
                <a:latin typeface="Times New Roman" panose="02020603050405020304" pitchFamily="18" charset="0"/>
                <a:cs typeface="Times New Roman" panose="02020603050405020304" pitchFamily="18" charset="0"/>
              </a:rPr>
              <a:t>[Zhou et al., CVPR 2019]</a:t>
            </a:r>
            <a:endParaRPr sz="1200">
              <a:latin typeface="Times New Roman" panose="02020603050405020304" pitchFamily="18" charset="0"/>
              <a:cs typeface="Times New Roman" panose="02020603050405020304" pitchFamily="18" charset="0"/>
            </a:endParaRPr>
          </a:p>
        </p:txBody>
      </p:sp>
      <p:sp>
        <p:nvSpPr>
          <p:cNvPr id="17" name="Google Shape;57;p13">
            <a:extLst>
              <a:ext uri="{FF2B5EF4-FFF2-40B4-BE49-F238E27FC236}">
                <a16:creationId xmlns:a16="http://schemas.microsoft.com/office/drawing/2014/main" id="{B48BE18F-6C2F-B340-8865-B81D5642E7C6}"/>
              </a:ext>
            </a:extLst>
          </p:cNvPr>
          <p:cNvSpPr txBox="1"/>
          <p:nvPr/>
        </p:nvSpPr>
        <p:spPr>
          <a:xfrm>
            <a:off x="77812" y="110666"/>
            <a:ext cx="6070439" cy="46534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Times New Roman" panose="02020603050405020304" pitchFamily="18" charset="0"/>
                <a:cs typeface="Times New Roman" panose="02020603050405020304" pitchFamily="18" charset="0"/>
              </a:rPr>
              <a:t>Previous work</a:t>
            </a:r>
            <a:endParaRPr sz="2400">
              <a:latin typeface="Times New Roman" panose="02020603050405020304" pitchFamily="18" charset="0"/>
              <a:cs typeface="Times New Roman" panose="02020603050405020304" pitchFamily="18" charset="0"/>
            </a:endParaRPr>
          </a:p>
        </p:txBody>
      </p:sp>
      <p:sp>
        <p:nvSpPr>
          <p:cNvPr id="10" name="Google Shape;96;p2">
            <a:extLst>
              <a:ext uri="{FF2B5EF4-FFF2-40B4-BE49-F238E27FC236}">
                <a16:creationId xmlns:a16="http://schemas.microsoft.com/office/drawing/2014/main" id="{0FCDFFBD-7D20-5146-AEAC-13ABFCB46D10}"/>
              </a:ext>
            </a:extLst>
          </p:cNvPr>
          <p:cNvSpPr>
            <a:spLocks noChangeAspect="1"/>
          </p:cNvSpPr>
          <p:nvPr/>
        </p:nvSpPr>
        <p:spPr>
          <a:xfrm>
            <a:off x="758752" y="3871993"/>
            <a:ext cx="2188571" cy="646288"/>
          </a:xfrm>
          <a:prstGeom prst="rect">
            <a:avLst/>
          </a:prstGeom>
          <a:noFill/>
          <a:ln>
            <a:noFill/>
          </a:ln>
        </p:spPr>
        <p:txBody>
          <a:bodyPr spcFirstLastPara="1" wrap="square" lIns="91425" tIns="45700" rIns="91425" bIns="45700" anchor="t" anchorCtr="0">
            <a:spAutoFit/>
          </a:bodyPr>
          <a:lstStyle/>
          <a:p>
            <a:pPr lvl="0">
              <a:buSzPts val="2000"/>
            </a:pPr>
            <a:r>
              <a:rPr lang="en-US" sz="1200" b="1">
                <a:solidFill>
                  <a:srgbClr val="FF0000"/>
                </a:solidFill>
                <a:latin typeface="Times New Roman" panose="02020603050405020304" pitchFamily="18" charset="0"/>
                <a:cs typeface="Times New Roman" panose="02020603050405020304" pitchFamily="18" charset="0"/>
              </a:rPr>
              <a:t>A man </a:t>
            </a:r>
            <a:r>
              <a:rPr lang="en-US" sz="1200">
                <a:latin typeface="Times New Roman" panose="02020603050405020304" pitchFamily="18" charset="0"/>
                <a:cs typeface="Times New Roman" panose="02020603050405020304" pitchFamily="18" charset="0"/>
              </a:rPr>
              <a:t>is seen standing on a playground and begins swinging down a set of monkey bars. </a:t>
            </a:r>
            <a:endParaRPr sz="1200" b="0" i="0" u="none" strike="noStrike" cap="none">
              <a:solidFill>
                <a:srgbClr val="000000"/>
              </a:solidFill>
              <a:sym typeface="Arial"/>
            </a:endParaRPr>
          </a:p>
        </p:txBody>
      </p:sp>
      <p:sp>
        <p:nvSpPr>
          <p:cNvPr id="5" name="Rounded Rectangle 4">
            <a:extLst>
              <a:ext uri="{FF2B5EF4-FFF2-40B4-BE49-F238E27FC236}">
                <a16:creationId xmlns:a16="http://schemas.microsoft.com/office/drawing/2014/main" id="{81CC814A-17C9-9A49-890F-0893C6F756A4}"/>
              </a:ext>
            </a:extLst>
          </p:cNvPr>
          <p:cNvSpPr>
            <a:spLocks noChangeAspect="1"/>
          </p:cNvSpPr>
          <p:nvPr/>
        </p:nvSpPr>
        <p:spPr>
          <a:xfrm>
            <a:off x="858105" y="3445719"/>
            <a:ext cx="484622" cy="2591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latin typeface="Times New Roman" panose="02020603050405020304" pitchFamily="18" charset="0"/>
                <a:cs typeface="Times New Roman" panose="02020603050405020304" pitchFamily="18" charset="0"/>
              </a:rPr>
              <a:t>LSTM</a:t>
            </a:r>
          </a:p>
        </p:txBody>
      </p:sp>
      <p:sp>
        <p:nvSpPr>
          <p:cNvPr id="39" name="Rounded Rectangle 38">
            <a:extLst>
              <a:ext uri="{FF2B5EF4-FFF2-40B4-BE49-F238E27FC236}">
                <a16:creationId xmlns:a16="http://schemas.microsoft.com/office/drawing/2014/main" id="{CC004FAC-1C6A-1748-8E02-C6A119D087E9}"/>
              </a:ext>
            </a:extLst>
          </p:cNvPr>
          <p:cNvSpPr>
            <a:spLocks noChangeAspect="1"/>
          </p:cNvSpPr>
          <p:nvPr/>
        </p:nvSpPr>
        <p:spPr>
          <a:xfrm>
            <a:off x="1443193" y="3445719"/>
            <a:ext cx="484623" cy="2591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800">
                <a:solidFill>
                  <a:srgbClr val="FFFFFF"/>
                </a:solidFill>
                <a:latin typeface="Times New Roman" panose="02020603050405020304" pitchFamily="18" charset="0"/>
                <a:cs typeface="Times New Roman" panose="02020603050405020304" pitchFamily="18" charset="0"/>
              </a:rPr>
              <a:t>LSTM</a:t>
            </a:r>
          </a:p>
        </p:txBody>
      </p:sp>
      <p:sp>
        <p:nvSpPr>
          <p:cNvPr id="41" name="Rounded Rectangle 40">
            <a:extLst>
              <a:ext uri="{FF2B5EF4-FFF2-40B4-BE49-F238E27FC236}">
                <a16:creationId xmlns:a16="http://schemas.microsoft.com/office/drawing/2014/main" id="{B7938D1F-9B22-B346-BF1F-38BD427AD13E}"/>
              </a:ext>
            </a:extLst>
          </p:cNvPr>
          <p:cNvSpPr>
            <a:spLocks noChangeAspect="1"/>
          </p:cNvSpPr>
          <p:nvPr/>
        </p:nvSpPr>
        <p:spPr>
          <a:xfrm>
            <a:off x="2361669" y="3445417"/>
            <a:ext cx="484623" cy="2591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800">
                <a:solidFill>
                  <a:srgbClr val="FFFFFF"/>
                </a:solidFill>
                <a:latin typeface="Times New Roman" panose="02020603050405020304" pitchFamily="18" charset="0"/>
                <a:cs typeface="Times New Roman" panose="02020603050405020304" pitchFamily="18" charset="0"/>
              </a:rPr>
              <a:t>LSTM</a:t>
            </a:r>
          </a:p>
        </p:txBody>
      </p:sp>
      <p:sp>
        <p:nvSpPr>
          <p:cNvPr id="42" name="Google Shape;96;p2">
            <a:extLst>
              <a:ext uri="{FF2B5EF4-FFF2-40B4-BE49-F238E27FC236}">
                <a16:creationId xmlns:a16="http://schemas.microsoft.com/office/drawing/2014/main" id="{7B5CEA3A-F2AE-5A4A-9367-F267E3DA4301}"/>
              </a:ext>
            </a:extLst>
          </p:cNvPr>
          <p:cNvSpPr>
            <a:spLocks noChangeAspect="1"/>
          </p:cNvSpPr>
          <p:nvPr/>
        </p:nvSpPr>
        <p:spPr>
          <a:xfrm>
            <a:off x="1999996" y="3445417"/>
            <a:ext cx="307587" cy="21540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800" b="0" i="0" u="none" strike="noStrike" cap="none">
                <a:solidFill>
                  <a:schemeClr val="dk1"/>
                </a:solidFill>
                <a:latin typeface="Times New Roman"/>
                <a:ea typeface="Times New Roman"/>
                <a:cs typeface="Times New Roman"/>
                <a:sym typeface="Times New Roman"/>
              </a:rPr>
              <a:t>…</a:t>
            </a:r>
            <a:endParaRPr sz="800" b="0" i="0" u="none" strike="noStrike" cap="none">
              <a:solidFill>
                <a:srgbClr val="000000"/>
              </a:solidFill>
              <a:sym typeface="Arial"/>
            </a:endParaRPr>
          </a:p>
        </p:txBody>
      </p:sp>
      <p:sp>
        <p:nvSpPr>
          <p:cNvPr id="48" name="Rounded Rectangle 47">
            <a:extLst>
              <a:ext uri="{FF2B5EF4-FFF2-40B4-BE49-F238E27FC236}">
                <a16:creationId xmlns:a16="http://schemas.microsoft.com/office/drawing/2014/main" id="{351D8E8F-7FBD-FE48-9EAC-BC7E3F041794}"/>
              </a:ext>
            </a:extLst>
          </p:cNvPr>
          <p:cNvSpPr/>
          <p:nvPr/>
        </p:nvSpPr>
        <p:spPr>
          <a:xfrm>
            <a:off x="1536324" y="3095057"/>
            <a:ext cx="633426" cy="25916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t>Encoder</a:t>
            </a:r>
          </a:p>
        </p:txBody>
      </p:sp>
      <p:cxnSp>
        <p:nvCxnSpPr>
          <p:cNvPr id="9" name="Straight Arrow Connector 8">
            <a:extLst>
              <a:ext uri="{FF2B5EF4-FFF2-40B4-BE49-F238E27FC236}">
                <a16:creationId xmlns:a16="http://schemas.microsoft.com/office/drawing/2014/main" id="{DF5EDC39-DE89-E943-946C-40F9107DA80F}"/>
              </a:ext>
            </a:extLst>
          </p:cNvPr>
          <p:cNvCxnSpPr>
            <a:cxnSpLocks/>
            <a:stCxn id="5" idx="3"/>
            <a:endCxn id="39" idx="1"/>
          </p:cNvCxnSpPr>
          <p:nvPr/>
        </p:nvCxnSpPr>
        <p:spPr>
          <a:xfrm>
            <a:off x="1342727" y="3575301"/>
            <a:ext cx="1004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B4B75E2-6F96-B448-8707-4D2EC2CB6FC5}"/>
              </a:ext>
            </a:extLst>
          </p:cNvPr>
          <p:cNvCxnSpPr>
            <a:cxnSpLocks/>
            <a:stCxn id="39" idx="3"/>
          </p:cNvCxnSpPr>
          <p:nvPr/>
        </p:nvCxnSpPr>
        <p:spPr>
          <a:xfrm>
            <a:off x="1927816" y="3575301"/>
            <a:ext cx="969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8020CE4-ED5F-5D45-A7B4-7884D1FEF72C}"/>
              </a:ext>
            </a:extLst>
          </p:cNvPr>
          <p:cNvCxnSpPr>
            <a:cxnSpLocks/>
          </p:cNvCxnSpPr>
          <p:nvPr/>
        </p:nvCxnSpPr>
        <p:spPr>
          <a:xfrm>
            <a:off x="2266925" y="3574999"/>
            <a:ext cx="969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16C8EF73-7D02-4345-B312-FD7B041CE06D}"/>
              </a:ext>
            </a:extLst>
          </p:cNvPr>
          <p:cNvSpPr/>
          <p:nvPr/>
        </p:nvSpPr>
        <p:spPr>
          <a:xfrm>
            <a:off x="965446" y="3708992"/>
            <a:ext cx="241082" cy="215444"/>
          </a:xfrm>
          <a:prstGeom prst="rect">
            <a:avLst/>
          </a:prstGeom>
        </p:spPr>
        <p:txBody>
          <a:bodyPr wrap="none">
            <a:spAutoFit/>
          </a:bodyPr>
          <a:lstStyle/>
          <a:p>
            <a:r>
              <a:rPr lang="en-US" sz="800">
                <a:latin typeface="Times New Roman" panose="02020603050405020304" pitchFamily="18" charset="0"/>
                <a:cs typeface="Times New Roman" panose="02020603050405020304" pitchFamily="18" charset="0"/>
              </a:rPr>
              <a:t>A</a:t>
            </a:r>
            <a:endParaRPr lang="en-US" sz="800"/>
          </a:p>
        </p:txBody>
      </p:sp>
      <p:sp>
        <p:nvSpPr>
          <p:cNvPr id="66" name="Rectangle 65">
            <a:extLst>
              <a:ext uri="{FF2B5EF4-FFF2-40B4-BE49-F238E27FC236}">
                <a16:creationId xmlns:a16="http://schemas.microsoft.com/office/drawing/2014/main" id="{7C5D85F4-31F5-8549-98D4-A34F24062AD1}"/>
              </a:ext>
            </a:extLst>
          </p:cNvPr>
          <p:cNvSpPr/>
          <p:nvPr/>
        </p:nvSpPr>
        <p:spPr>
          <a:xfrm>
            <a:off x="1498102" y="3708992"/>
            <a:ext cx="336797" cy="215444"/>
          </a:xfrm>
          <a:prstGeom prst="rect">
            <a:avLst/>
          </a:prstGeom>
        </p:spPr>
        <p:txBody>
          <a:bodyPr wrap="none">
            <a:spAutoFit/>
          </a:bodyPr>
          <a:lstStyle/>
          <a:p>
            <a:r>
              <a:rPr lang="en-US" sz="800">
                <a:latin typeface="Times New Roman" panose="02020603050405020304" pitchFamily="18" charset="0"/>
                <a:cs typeface="Times New Roman" panose="02020603050405020304" pitchFamily="18" charset="0"/>
              </a:rPr>
              <a:t>man</a:t>
            </a:r>
            <a:endParaRPr lang="en-US" sz="800"/>
          </a:p>
        </p:txBody>
      </p:sp>
      <p:sp>
        <p:nvSpPr>
          <p:cNvPr id="67" name="Rectangle 66">
            <a:extLst>
              <a:ext uri="{FF2B5EF4-FFF2-40B4-BE49-F238E27FC236}">
                <a16:creationId xmlns:a16="http://schemas.microsoft.com/office/drawing/2014/main" id="{FB35D81E-8BC2-1140-AF09-CAC8B841975C}"/>
              </a:ext>
            </a:extLst>
          </p:cNvPr>
          <p:cNvSpPr/>
          <p:nvPr/>
        </p:nvSpPr>
        <p:spPr>
          <a:xfrm>
            <a:off x="2433965" y="3704581"/>
            <a:ext cx="330814" cy="215444"/>
          </a:xfrm>
          <a:prstGeom prst="rect">
            <a:avLst/>
          </a:prstGeom>
        </p:spPr>
        <p:txBody>
          <a:bodyPr wrap="none">
            <a:spAutoFit/>
          </a:bodyPr>
          <a:lstStyle/>
          <a:p>
            <a:r>
              <a:rPr lang="en-US" sz="800">
                <a:latin typeface="Times New Roman" panose="02020603050405020304" pitchFamily="18" charset="0"/>
                <a:cs typeface="Times New Roman" panose="02020603050405020304" pitchFamily="18" charset="0"/>
              </a:rPr>
              <a:t>bars</a:t>
            </a:r>
            <a:endParaRPr lang="en-US" sz="800"/>
          </a:p>
        </p:txBody>
      </p:sp>
      <p:grpSp>
        <p:nvGrpSpPr>
          <p:cNvPr id="64" name="Group 63">
            <a:extLst>
              <a:ext uri="{FF2B5EF4-FFF2-40B4-BE49-F238E27FC236}">
                <a16:creationId xmlns:a16="http://schemas.microsoft.com/office/drawing/2014/main" id="{919E0700-3460-EA42-B352-0C431E2D39CE}"/>
              </a:ext>
            </a:extLst>
          </p:cNvPr>
          <p:cNvGrpSpPr/>
          <p:nvPr/>
        </p:nvGrpSpPr>
        <p:grpSpPr>
          <a:xfrm>
            <a:off x="993125" y="1895715"/>
            <a:ext cx="1777281" cy="1166460"/>
            <a:chOff x="1612615" y="1780968"/>
            <a:chExt cx="1777281" cy="1166460"/>
          </a:xfrm>
        </p:grpSpPr>
        <p:grpSp>
          <p:nvGrpSpPr>
            <p:cNvPr id="97" name="Group 96">
              <a:extLst>
                <a:ext uri="{FF2B5EF4-FFF2-40B4-BE49-F238E27FC236}">
                  <a16:creationId xmlns:a16="http://schemas.microsoft.com/office/drawing/2014/main" id="{1CAD31DC-E86A-3048-A7FA-EA7FF863B11E}"/>
                </a:ext>
              </a:extLst>
            </p:cNvPr>
            <p:cNvGrpSpPr/>
            <p:nvPr/>
          </p:nvGrpSpPr>
          <p:grpSpPr>
            <a:xfrm>
              <a:off x="1636777" y="1780968"/>
              <a:ext cx="1744768" cy="971767"/>
              <a:chOff x="405231" y="558596"/>
              <a:chExt cx="2453564" cy="1366539"/>
            </a:xfrm>
          </p:grpSpPr>
          <p:pic>
            <p:nvPicPr>
              <p:cNvPr id="98" name="Picture 97" descr="A picture containing grass, outdoor, building, man&#10;&#10;Description automatically generated">
                <a:extLst>
                  <a:ext uri="{FF2B5EF4-FFF2-40B4-BE49-F238E27FC236}">
                    <a16:creationId xmlns:a16="http://schemas.microsoft.com/office/drawing/2014/main" id="{A17697DA-83DD-7642-ABC5-DC8ADAD7AE91}"/>
                  </a:ext>
                </a:extLst>
              </p:cNvPr>
              <p:cNvPicPr>
                <a:picLocks noChangeAspect="1"/>
              </p:cNvPicPr>
              <p:nvPr/>
            </p:nvPicPr>
            <p:blipFill>
              <a:blip r:embed="rId4"/>
              <a:stretch>
                <a:fillRect/>
              </a:stretch>
            </p:blipFill>
            <p:spPr>
              <a:xfrm>
                <a:off x="462041" y="858155"/>
                <a:ext cx="1170432" cy="731520"/>
              </a:xfrm>
              <a:prstGeom prst="rect">
                <a:avLst/>
              </a:prstGeom>
            </p:spPr>
          </p:pic>
          <p:pic>
            <p:nvPicPr>
              <p:cNvPr id="99" name="Picture 98" descr="A picture containing grass, outdoor, building, man&#10;&#10;Description automatically generated">
                <a:extLst>
                  <a:ext uri="{FF2B5EF4-FFF2-40B4-BE49-F238E27FC236}">
                    <a16:creationId xmlns:a16="http://schemas.microsoft.com/office/drawing/2014/main" id="{63DF272F-1B07-CD48-BFC1-8753CA1AFC37}"/>
                  </a:ext>
                </a:extLst>
              </p:cNvPr>
              <p:cNvPicPr>
                <a:picLocks noChangeAspect="1"/>
              </p:cNvPicPr>
              <p:nvPr/>
            </p:nvPicPr>
            <p:blipFill>
              <a:blip r:embed="rId5"/>
              <a:stretch>
                <a:fillRect/>
              </a:stretch>
            </p:blipFill>
            <p:spPr>
              <a:xfrm>
                <a:off x="1660998" y="858155"/>
                <a:ext cx="1170432" cy="731520"/>
              </a:xfrm>
              <a:prstGeom prst="rect">
                <a:avLst/>
              </a:prstGeom>
            </p:spPr>
          </p:pic>
          <p:pic>
            <p:nvPicPr>
              <p:cNvPr id="100" name="Picture 99" descr="A close up of a logo&#10;&#10;Description automatically generated">
                <a:extLst>
                  <a:ext uri="{FF2B5EF4-FFF2-40B4-BE49-F238E27FC236}">
                    <a16:creationId xmlns:a16="http://schemas.microsoft.com/office/drawing/2014/main" id="{AA7CAE3E-54B9-4947-AE4A-D943CF1D0B68}"/>
                  </a:ext>
                </a:extLst>
              </p:cNvPr>
              <p:cNvPicPr>
                <a:picLocks noChangeAspect="1"/>
              </p:cNvPicPr>
              <p:nvPr/>
            </p:nvPicPr>
            <p:blipFill>
              <a:blip r:embed="rId6"/>
              <a:stretch>
                <a:fillRect/>
              </a:stretch>
            </p:blipFill>
            <p:spPr>
              <a:xfrm>
                <a:off x="405231" y="558596"/>
                <a:ext cx="2453564" cy="1366539"/>
              </a:xfrm>
              <a:prstGeom prst="rect">
                <a:avLst/>
              </a:prstGeom>
            </p:spPr>
          </p:pic>
        </p:grpSp>
        <p:cxnSp>
          <p:nvCxnSpPr>
            <p:cNvPr id="104" name="Straight Connector 103">
              <a:extLst>
                <a:ext uri="{FF2B5EF4-FFF2-40B4-BE49-F238E27FC236}">
                  <a16:creationId xmlns:a16="http://schemas.microsoft.com/office/drawing/2014/main" id="{B275C024-2C38-854F-8B7B-CA62AC54F201}"/>
                </a:ext>
              </a:extLst>
            </p:cNvPr>
            <p:cNvCxnSpPr>
              <a:cxnSpLocks/>
            </p:cNvCxnSpPr>
            <p:nvPr/>
          </p:nvCxnSpPr>
          <p:spPr>
            <a:xfrm>
              <a:off x="1612615" y="2737829"/>
              <a:ext cx="17772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Down Arrow 113">
              <a:extLst>
                <a:ext uri="{FF2B5EF4-FFF2-40B4-BE49-F238E27FC236}">
                  <a16:creationId xmlns:a16="http://schemas.microsoft.com/office/drawing/2014/main" id="{72E9F9E3-9C45-974C-91C9-360AE9BC53F8}"/>
                </a:ext>
              </a:extLst>
            </p:cNvPr>
            <p:cNvSpPr/>
            <p:nvPr/>
          </p:nvSpPr>
          <p:spPr>
            <a:xfrm>
              <a:off x="2464472" y="2752355"/>
              <a:ext cx="32512" cy="19507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A8081F3E-00AF-0D42-AB6A-05EE0A21F1EB}"/>
              </a:ext>
            </a:extLst>
          </p:cNvPr>
          <p:cNvGrpSpPr/>
          <p:nvPr/>
        </p:nvGrpSpPr>
        <p:grpSpPr>
          <a:xfrm>
            <a:off x="3481656" y="1895715"/>
            <a:ext cx="1777281" cy="1169875"/>
            <a:chOff x="3420038" y="1778833"/>
            <a:chExt cx="1777281" cy="1169875"/>
          </a:xfrm>
        </p:grpSpPr>
        <p:grpSp>
          <p:nvGrpSpPr>
            <p:cNvPr id="105" name="Group 104">
              <a:extLst>
                <a:ext uri="{FF2B5EF4-FFF2-40B4-BE49-F238E27FC236}">
                  <a16:creationId xmlns:a16="http://schemas.microsoft.com/office/drawing/2014/main" id="{D8F5F9D6-9918-9E48-84CE-D9CA7EB77E63}"/>
                </a:ext>
              </a:extLst>
            </p:cNvPr>
            <p:cNvGrpSpPr/>
            <p:nvPr/>
          </p:nvGrpSpPr>
          <p:grpSpPr>
            <a:xfrm>
              <a:off x="3435039" y="1778833"/>
              <a:ext cx="1744768" cy="971767"/>
              <a:chOff x="3143029" y="555594"/>
              <a:chExt cx="2453564" cy="1366539"/>
            </a:xfrm>
          </p:grpSpPr>
          <p:pic>
            <p:nvPicPr>
              <p:cNvPr id="106" name="Picture 105" descr="A picture containing outdoor, man, grass, young&#10;&#10;Description automatically generated">
                <a:extLst>
                  <a:ext uri="{FF2B5EF4-FFF2-40B4-BE49-F238E27FC236}">
                    <a16:creationId xmlns:a16="http://schemas.microsoft.com/office/drawing/2014/main" id="{9B329B87-1AE1-0C4B-9F23-93DBC029BF4E}"/>
                  </a:ext>
                </a:extLst>
              </p:cNvPr>
              <p:cNvPicPr>
                <a:picLocks noChangeAspect="1"/>
              </p:cNvPicPr>
              <p:nvPr/>
            </p:nvPicPr>
            <p:blipFill>
              <a:blip r:embed="rId7"/>
              <a:stretch>
                <a:fillRect/>
              </a:stretch>
            </p:blipFill>
            <p:spPr>
              <a:xfrm>
                <a:off x="3186214" y="873103"/>
                <a:ext cx="1170432" cy="731520"/>
              </a:xfrm>
              <a:prstGeom prst="rect">
                <a:avLst/>
              </a:prstGeom>
            </p:spPr>
          </p:pic>
          <p:pic>
            <p:nvPicPr>
              <p:cNvPr id="107" name="Picture 106" descr="A picture containing outdoor, grass, sitting, stuffed&#10;&#10;Description automatically generated">
                <a:extLst>
                  <a:ext uri="{FF2B5EF4-FFF2-40B4-BE49-F238E27FC236}">
                    <a16:creationId xmlns:a16="http://schemas.microsoft.com/office/drawing/2014/main" id="{EDBB49FF-BCCD-9647-BB08-32C406201499}"/>
                  </a:ext>
                </a:extLst>
              </p:cNvPr>
              <p:cNvPicPr>
                <a:picLocks noChangeAspect="1"/>
              </p:cNvPicPr>
              <p:nvPr/>
            </p:nvPicPr>
            <p:blipFill>
              <a:blip r:embed="rId8"/>
              <a:stretch>
                <a:fillRect/>
              </a:stretch>
            </p:blipFill>
            <p:spPr>
              <a:xfrm>
                <a:off x="4387449" y="862596"/>
                <a:ext cx="1170432" cy="731520"/>
              </a:xfrm>
              <a:prstGeom prst="rect">
                <a:avLst/>
              </a:prstGeom>
            </p:spPr>
          </p:pic>
          <p:pic>
            <p:nvPicPr>
              <p:cNvPr id="108" name="Picture 107" descr="A close up of a logo&#10;&#10;Description automatically generated">
                <a:extLst>
                  <a:ext uri="{FF2B5EF4-FFF2-40B4-BE49-F238E27FC236}">
                    <a16:creationId xmlns:a16="http://schemas.microsoft.com/office/drawing/2014/main" id="{070610CA-8F14-4845-B1C8-7273F27E57AA}"/>
                  </a:ext>
                </a:extLst>
              </p:cNvPr>
              <p:cNvPicPr>
                <a:picLocks noChangeAspect="1"/>
              </p:cNvPicPr>
              <p:nvPr/>
            </p:nvPicPr>
            <p:blipFill>
              <a:blip r:embed="rId6"/>
              <a:stretch>
                <a:fillRect/>
              </a:stretch>
            </p:blipFill>
            <p:spPr>
              <a:xfrm>
                <a:off x="3143029" y="555594"/>
                <a:ext cx="2453564" cy="1366539"/>
              </a:xfrm>
              <a:prstGeom prst="rect">
                <a:avLst/>
              </a:prstGeom>
            </p:spPr>
          </p:pic>
        </p:grpSp>
        <p:cxnSp>
          <p:nvCxnSpPr>
            <p:cNvPr id="115" name="Straight Connector 114">
              <a:extLst>
                <a:ext uri="{FF2B5EF4-FFF2-40B4-BE49-F238E27FC236}">
                  <a16:creationId xmlns:a16="http://schemas.microsoft.com/office/drawing/2014/main" id="{685F245A-8118-2745-96A7-A7CA4941E4AB}"/>
                </a:ext>
              </a:extLst>
            </p:cNvPr>
            <p:cNvCxnSpPr>
              <a:cxnSpLocks/>
            </p:cNvCxnSpPr>
            <p:nvPr/>
          </p:nvCxnSpPr>
          <p:spPr>
            <a:xfrm>
              <a:off x="3420038" y="2737829"/>
              <a:ext cx="17772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Down Arrow 115">
              <a:extLst>
                <a:ext uri="{FF2B5EF4-FFF2-40B4-BE49-F238E27FC236}">
                  <a16:creationId xmlns:a16="http://schemas.microsoft.com/office/drawing/2014/main" id="{870FBEA1-A53D-B34A-851D-D39D407FB3BD}"/>
                </a:ext>
              </a:extLst>
            </p:cNvPr>
            <p:cNvSpPr/>
            <p:nvPr/>
          </p:nvSpPr>
          <p:spPr>
            <a:xfrm>
              <a:off x="4271895" y="2753635"/>
              <a:ext cx="32512" cy="19507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4C6011D-70BF-9D4D-ABDE-B70C5DCB4750}"/>
              </a:ext>
            </a:extLst>
          </p:cNvPr>
          <p:cNvGrpSpPr/>
          <p:nvPr/>
        </p:nvGrpSpPr>
        <p:grpSpPr>
          <a:xfrm>
            <a:off x="5947263" y="1895086"/>
            <a:ext cx="1777281" cy="1167089"/>
            <a:chOff x="5233302" y="1778833"/>
            <a:chExt cx="1777281" cy="1167089"/>
          </a:xfrm>
        </p:grpSpPr>
        <p:grpSp>
          <p:nvGrpSpPr>
            <p:cNvPr id="109" name="Group 108">
              <a:extLst>
                <a:ext uri="{FF2B5EF4-FFF2-40B4-BE49-F238E27FC236}">
                  <a16:creationId xmlns:a16="http://schemas.microsoft.com/office/drawing/2014/main" id="{2725209F-5697-B044-BC30-A6F8BDB80EBE}"/>
                </a:ext>
              </a:extLst>
            </p:cNvPr>
            <p:cNvGrpSpPr/>
            <p:nvPr/>
          </p:nvGrpSpPr>
          <p:grpSpPr>
            <a:xfrm>
              <a:off x="5242324" y="1778833"/>
              <a:ext cx="1744768" cy="971767"/>
              <a:chOff x="5880827" y="553788"/>
              <a:chExt cx="2453564" cy="1366539"/>
            </a:xfrm>
          </p:grpSpPr>
          <p:grpSp>
            <p:nvGrpSpPr>
              <p:cNvPr id="110" name="Group 109">
                <a:extLst>
                  <a:ext uri="{FF2B5EF4-FFF2-40B4-BE49-F238E27FC236}">
                    <a16:creationId xmlns:a16="http://schemas.microsoft.com/office/drawing/2014/main" id="{FD551F9E-3472-1048-952F-D360402CB43E}"/>
                  </a:ext>
                </a:extLst>
              </p:cNvPr>
              <p:cNvGrpSpPr/>
              <p:nvPr/>
            </p:nvGrpSpPr>
            <p:grpSpPr>
              <a:xfrm>
                <a:off x="5924012" y="873103"/>
                <a:ext cx="2375621" cy="732236"/>
                <a:chOff x="5924012" y="873103"/>
                <a:chExt cx="2375621" cy="732236"/>
              </a:xfrm>
            </p:grpSpPr>
            <p:pic>
              <p:nvPicPr>
                <p:cNvPr id="112" name="Picture 111" descr="A picture containing fence, grass, table, man&#10;&#10;Description automatically generated">
                  <a:extLst>
                    <a:ext uri="{FF2B5EF4-FFF2-40B4-BE49-F238E27FC236}">
                      <a16:creationId xmlns:a16="http://schemas.microsoft.com/office/drawing/2014/main" id="{7E601957-1711-B94F-8B05-43D3384DB872}"/>
                    </a:ext>
                  </a:extLst>
                </p:cNvPr>
                <p:cNvPicPr>
                  <a:picLocks noChangeAspect="1"/>
                </p:cNvPicPr>
                <p:nvPr/>
              </p:nvPicPr>
              <p:blipFill>
                <a:blip r:embed="rId9"/>
                <a:stretch>
                  <a:fillRect/>
                </a:stretch>
              </p:blipFill>
              <p:spPr>
                <a:xfrm>
                  <a:off x="5924012" y="873103"/>
                  <a:ext cx="1170432" cy="731520"/>
                </a:xfrm>
                <a:prstGeom prst="rect">
                  <a:avLst/>
                </a:prstGeom>
              </p:spPr>
            </p:pic>
            <p:pic>
              <p:nvPicPr>
                <p:cNvPr id="113" name="Picture 112" descr="A picture containing front, standing, sitting, bed&#10;&#10;Description automatically generated">
                  <a:extLst>
                    <a:ext uri="{FF2B5EF4-FFF2-40B4-BE49-F238E27FC236}">
                      <a16:creationId xmlns:a16="http://schemas.microsoft.com/office/drawing/2014/main" id="{58B16D51-0BE1-3F41-91FF-5E801A6C8C20}"/>
                    </a:ext>
                  </a:extLst>
                </p:cNvPr>
                <p:cNvPicPr>
                  <a:picLocks noChangeAspect="1"/>
                </p:cNvPicPr>
                <p:nvPr/>
              </p:nvPicPr>
              <p:blipFill>
                <a:blip r:embed="rId10"/>
                <a:stretch>
                  <a:fillRect/>
                </a:stretch>
              </p:blipFill>
              <p:spPr>
                <a:xfrm>
                  <a:off x="7129201" y="873819"/>
                  <a:ext cx="1170432" cy="731520"/>
                </a:xfrm>
                <a:prstGeom prst="rect">
                  <a:avLst/>
                </a:prstGeom>
              </p:spPr>
            </p:pic>
          </p:grpSp>
          <p:pic>
            <p:nvPicPr>
              <p:cNvPr id="111" name="Picture 110" descr="A close up of a logo&#10;&#10;Description automatically generated">
                <a:extLst>
                  <a:ext uri="{FF2B5EF4-FFF2-40B4-BE49-F238E27FC236}">
                    <a16:creationId xmlns:a16="http://schemas.microsoft.com/office/drawing/2014/main" id="{C8967484-7FC9-C34A-AD3D-BD5C174AD6ED}"/>
                  </a:ext>
                </a:extLst>
              </p:cNvPr>
              <p:cNvPicPr>
                <a:picLocks noChangeAspect="1"/>
              </p:cNvPicPr>
              <p:nvPr/>
            </p:nvPicPr>
            <p:blipFill>
              <a:blip r:embed="rId6"/>
              <a:stretch>
                <a:fillRect/>
              </a:stretch>
            </p:blipFill>
            <p:spPr>
              <a:xfrm>
                <a:off x="5880827" y="553788"/>
                <a:ext cx="2453564" cy="1366539"/>
              </a:xfrm>
              <a:prstGeom prst="rect">
                <a:avLst/>
              </a:prstGeom>
            </p:spPr>
          </p:pic>
        </p:grpSp>
        <p:cxnSp>
          <p:nvCxnSpPr>
            <p:cNvPr id="117" name="Straight Connector 116">
              <a:extLst>
                <a:ext uri="{FF2B5EF4-FFF2-40B4-BE49-F238E27FC236}">
                  <a16:creationId xmlns:a16="http://schemas.microsoft.com/office/drawing/2014/main" id="{2D132A3A-3154-104C-9C6D-B3E2C40034A3}"/>
                </a:ext>
              </a:extLst>
            </p:cNvPr>
            <p:cNvCxnSpPr>
              <a:cxnSpLocks/>
            </p:cNvCxnSpPr>
            <p:nvPr/>
          </p:nvCxnSpPr>
          <p:spPr>
            <a:xfrm>
              <a:off x="5233302" y="2737829"/>
              <a:ext cx="17772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Down Arrow 117">
              <a:extLst>
                <a:ext uri="{FF2B5EF4-FFF2-40B4-BE49-F238E27FC236}">
                  <a16:creationId xmlns:a16="http://schemas.microsoft.com/office/drawing/2014/main" id="{FD07EBF1-6707-C742-A731-9F735B50EE01}"/>
                </a:ext>
              </a:extLst>
            </p:cNvPr>
            <p:cNvSpPr/>
            <p:nvPr/>
          </p:nvSpPr>
          <p:spPr>
            <a:xfrm>
              <a:off x="6085159" y="2750849"/>
              <a:ext cx="32512" cy="19507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Rectangle 144">
            <a:extLst>
              <a:ext uri="{FF2B5EF4-FFF2-40B4-BE49-F238E27FC236}">
                <a16:creationId xmlns:a16="http://schemas.microsoft.com/office/drawing/2014/main" id="{DB8607DC-BE0B-7F46-B7F4-40DB7FA99EEA}"/>
              </a:ext>
            </a:extLst>
          </p:cNvPr>
          <p:cNvSpPr/>
          <p:nvPr/>
        </p:nvSpPr>
        <p:spPr>
          <a:xfrm>
            <a:off x="561772" y="745687"/>
            <a:ext cx="8162842" cy="830997"/>
          </a:xfrm>
          <a:prstGeom prst="rect">
            <a:avLst/>
          </a:prstGeom>
        </p:spPr>
        <p:txBody>
          <a:bodyPr wrap="square">
            <a:spAutoFit/>
          </a:bodyPr>
          <a:lstStyle/>
          <a:p>
            <a:r>
              <a:rPr lang="en" sz="1600">
                <a:latin typeface="Times New Roman" panose="02020603050405020304" pitchFamily="18" charset="0"/>
                <a:cs typeface="Times New Roman" panose="02020603050405020304" pitchFamily="18" charset="0"/>
              </a:rPr>
              <a:t>Decode each segment individually.</a:t>
            </a:r>
          </a:p>
          <a:p>
            <a:pPr marL="285750" indent="-285750">
              <a:buFont typeface="Arial" panose="020B0604020202020204" pitchFamily="34" charset="0"/>
              <a:buChar char="•"/>
            </a:pPr>
            <a:r>
              <a:rPr lang="en" sz="1600">
                <a:latin typeface="Times New Roman" panose="02020603050405020304" pitchFamily="18" charset="0"/>
                <a:cs typeface="Times New Roman" panose="02020603050405020304" pitchFamily="18" charset="0"/>
              </a:rPr>
              <a:t>Each clip caption is decoded individually without knowing the context, i.e., previous video segments and the captions that have already been generated.</a:t>
            </a:r>
          </a:p>
        </p:txBody>
      </p:sp>
      <p:sp>
        <p:nvSpPr>
          <p:cNvPr id="147" name="Google Shape;96;p2">
            <a:extLst>
              <a:ext uri="{FF2B5EF4-FFF2-40B4-BE49-F238E27FC236}">
                <a16:creationId xmlns:a16="http://schemas.microsoft.com/office/drawing/2014/main" id="{33F508BA-73D4-9A4C-ABF5-29A1EA9D47C5}"/>
              </a:ext>
            </a:extLst>
          </p:cNvPr>
          <p:cNvSpPr>
            <a:spLocks noChangeAspect="1"/>
          </p:cNvSpPr>
          <p:nvPr/>
        </p:nvSpPr>
        <p:spPr>
          <a:xfrm>
            <a:off x="3228972" y="3877627"/>
            <a:ext cx="2188571" cy="461624"/>
          </a:xfrm>
          <a:prstGeom prst="rect">
            <a:avLst/>
          </a:prstGeom>
          <a:noFill/>
          <a:ln>
            <a:noFill/>
          </a:ln>
        </p:spPr>
        <p:txBody>
          <a:bodyPr spcFirstLastPara="1" wrap="square" lIns="91425" tIns="45700" rIns="91425" bIns="45700" anchor="t" anchorCtr="0">
            <a:spAutoFit/>
          </a:bodyPr>
          <a:lstStyle/>
          <a:p>
            <a:pPr lvl="0">
              <a:buSzPts val="2000"/>
            </a:pPr>
            <a:r>
              <a:rPr lang="en-US" sz="1200" b="1">
                <a:solidFill>
                  <a:srgbClr val="FF0000"/>
                </a:solidFill>
                <a:latin typeface="Times New Roman" panose="02020603050405020304" pitchFamily="18" charset="0"/>
                <a:cs typeface="Times New Roman" panose="02020603050405020304" pitchFamily="18" charset="0"/>
              </a:rPr>
              <a:t>The boy </a:t>
            </a:r>
            <a:r>
              <a:rPr lang="en-US" sz="1200">
                <a:latin typeface="Times New Roman" panose="02020603050405020304" pitchFamily="18" charset="0"/>
                <a:cs typeface="Times New Roman" panose="02020603050405020304" pitchFamily="18" charset="0"/>
              </a:rPr>
              <a:t>jumps up and down on the monkey bars.</a:t>
            </a:r>
            <a:endParaRPr lang="en-US" sz="1200"/>
          </a:p>
        </p:txBody>
      </p:sp>
      <p:sp>
        <p:nvSpPr>
          <p:cNvPr id="148" name="Rounded Rectangle 147">
            <a:extLst>
              <a:ext uri="{FF2B5EF4-FFF2-40B4-BE49-F238E27FC236}">
                <a16:creationId xmlns:a16="http://schemas.microsoft.com/office/drawing/2014/main" id="{F342BF33-0A2C-D64B-A98E-BF8DF7863BBB}"/>
              </a:ext>
            </a:extLst>
          </p:cNvPr>
          <p:cNvSpPr>
            <a:spLocks noChangeAspect="1"/>
          </p:cNvSpPr>
          <p:nvPr/>
        </p:nvSpPr>
        <p:spPr>
          <a:xfrm>
            <a:off x="3328325" y="3451353"/>
            <a:ext cx="484622" cy="2591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latin typeface="Times New Roman" panose="02020603050405020304" pitchFamily="18" charset="0"/>
                <a:cs typeface="Times New Roman" panose="02020603050405020304" pitchFamily="18" charset="0"/>
              </a:rPr>
              <a:t>LSTM</a:t>
            </a:r>
          </a:p>
        </p:txBody>
      </p:sp>
      <p:sp>
        <p:nvSpPr>
          <p:cNvPr id="149" name="Rounded Rectangle 148">
            <a:extLst>
              <a:ext uri="{FF2B5EF4-FFF2-40B4-BE49-F238E27FC236}">
                <a16:creationId xmlns:a16="http://schemas.microsoft.com/office/drawing/2014/main" id="{9BD3284B-41C9-5743-8F95-56C7880396E3}"/>
              </a:ext>
            </a:extLst>
          </p:cNvPr>
          <p:cNvSpPr>
            <a:spLocks noChangeAspect="1"/>
          </p:cNvSpPr>
          <p:nvPr/>
        </p:nvSpPr>
        <p:spPr>
          <a:xfrm>
            <a:off x="3913413" y="3451353"/>
            <a:ext cx="484623" cy="2591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800">
                <a:solidFill>
                  <a:srgbClr val="FFFFFF"/>
                </a:solidFill>
                <a:latin typeface="Times New Roman" panose="02020603050405020304" pitchFamily="18" charset="0"/>
                <a:cs typeface="Times New Roman" panose="02020603050405020304" pitchFamily="18" charset="0"/>
              </a:rPr>
              <a:t>LSTM</a:t>
            </a:r>
          </a:p>
        </p:txBody>
      </p:sp>
      <p:sp>
        <p:nvSpPr>
          <p:cNvPr id="150" name="Rounded Rectangle 149">
            <a:extLst>
              <a:ext uri="{FF2B5EF4-FFF2-40B4-BE49-F238E27FC236}">
                <a16:creationId xmlns:a16="http://schemas.microsoft.com/office/drawing/2014/main" id="{9D5A72E5-3DE2-9346-A15A-4B9584C220B7}"/>
              </a:ext>
            </a:extLst>
          </p:cNvPr>
          <p:cNvSpPr>
            <a:spLocks noChangeAspect="1"/>
          </p:cNvSpPr>
          <p:nvPr/>
        </p:nvSpPr>
        <p:spPr>
          <a:xfrm>
            <a:off x="4831889" y="3451051"/>
            <a:ext cx="484623" cy="2591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800">
                <a:solidFill>
                  <a:srgbClr val="FFFFFF"/>
                </a:solidFill>
                <a:latin typeface="Times New Roman" panose="02020603050405020304" pitchFamily="18" charset="0"/>
                <a:cs typeface="Times New Roman" panose="02020603050405020304" pitchFamily="18" charset="0"/>
              </a:rPr>
              <a:t>LSTM</a:t>
            </a:r>
          </a:p>
        </p:txBody>
      </p:sp>
      <p:sp>
        <p:nvSpPr>
          <p:cNvPr id="151" name="Google Shape;96;p2">
            <a:extLst>
              <a:ext uri="{FF2B5EF4-FFF2-40B4-BE49-F238E27FC236}">
                <a16:creationId xmlns:a16="http://schemas.microsoft.com/office/drawing/2014/main" id="{D1EC0695-A0E7-8342-892A-588B33095FB5}"/>
              </a:ext>
            </a:extLst>
          </p:cNvPr>
          <p:cNvSpPr>
            <a:spLocks noChangeAspect="1"/>
          </p:cNvSpPr>
          <p:nvPr/>
        </p:nvSpPr>
        <p:spPr>
          <a:xfrm>
            <a:off x="4478020" y="3445417"/>
            <a:ext cx="307587" cy="21540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800" b="0" i="0" u="none" strike="noStrike" cap="none">
                <a:solidFill>
                  <a:schemeClr val="dk1"/>
                </a:solidFill>
                <a:latin typeface="Times New Roman"/>
                <a:ea typeface="Times New Roman"/>
                <a:cs typeface="Times New Roman"/>
                <a:sym typeface="Times New Roman"/>
              </a:rPr>
              <a:t>…</a:t>
            </a:r>
            <a:endParaRPr sz="800" b="0" i="0" u="none" strike="noStrike" cap="none">
              <a:solidFill>
                <a:srgbClr val="000000"/>
              </a:solidFill>
              <a:sym typeface="Arial"/>
            </a:endParaRPr>
          </a:p>
        </p:txBody>
      </p:sp>
      <p:sp>
        <p:nvSpPr>
          <p:cNvPr id="152" name="Rounded Rectangle 151">
            <a:extLst>
              <a:ext uri="{FF2B5EF4-FFF2-40B4-BE49-F238E27FC236}">
                <a16:creationId xmlns:a16="http://schemas.microsoft.com/office/drawing/2014/main" id="{45965EE0-81D0-5743-8032-199942F1AB57}"/>
              </a:ext>
            </a:extLst>
          </p:cNvPr>
          <p:cNvSpPr/>
          <p:nvPr/>
        </p:nvSpPr>
        <p:spPr>
          <a:xfrm>
            <a:off x="4006544" y="3100691"/>
            <a:ext cx="633426" cy="25916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t>Encoder</a:t>
            </a:r>
          </a:p>
        </p:txBody>
      </p:sp>
      <p:cxnSp>
        <p:nvCxnSpPr>
          <p:cNvPr id="153" name="Straight Arrow Connector 152">
            <a:extLst>
              <a:ext uri="{FF2B5EF4-FFF2-40B4-BE49-F238E27FC236}">
                <a16:creationId xmlns:a16="http://schemas.microsoft.com/office/drawing/2014/main" id="{E05CF2ED-90FD-B74A-9E3A-AE652128935B}"/>
              </a:ext>
            </a:extLst>
          </p:cNvPr>
          <p:cNvCxnSpPr>
            <a:cxnSpLocks/>
            <a:stCxn id="148" idx="3"/>
            <a:endCxn id="149" idx="1"/>
          </p:cNvCxnSpPr>
          <p:nvPr/>
        </p:nvCxnSpPr>
        <p:spPr>
          <a:xfrm>
            <a:off x="3812947" y="3580935"/>
            <a:ext cx="1004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3B57E66A-5A56-094B-A026-836BDAB7E848}"/>
              </a:ext>
            </a:extLst>
          </p:cNvPr>
          <p:cNvCxnSpPr>
            <a:cxnSpLocks/>
            <a:stCxn id="149" idx="3"/>
          </p:cNvCxnSpPr>
          <p:nvPr/>
        </p:nvCxnSpPr>
        <p:spPr>
          <a:xfrm>
            <a:off x="4398036" y="3580935"/>
            <a:ext cx="969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39E581D2-5B29-ED41-8B22-95EF3EFA4BF4}"/>
              </a:ext>
            </a:extLst>
          </p:cNvPr>
          <p:cNvCxnSpPr>
            <a:cxnSpLocks/>
          </p:cNvCxnSpPr>
          <p:nvPr/>
        </p:nvCxnSpPr>
        <p:spPr>
          <a:xfrm>
            <a:off x="4737145" y="3580633"/>
            <a:ext cx="969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6" name="Rectangle 155">
            <a:extLst>
              <a:ext uri="{FF2B5EF4-FFF2-40B4-BE49-F238E27FC236}">
                <a16:creationId xmlns:a16="http://schemas.microsoft.com/office/drawing/2014/main" id="{9129828B-11E8-3C4C-B1C2-8694E57FB159}"/>
              </a:ext>
            </a:extLst>
          </p:cNvPr>
          <p:cNvSpPr/>
          <p:nvPr/>
        </p:nvSpPr>
        <p:spPr>
          <a:xfrm>
            <a:off x="3408166" y="3714626"/>
            <a:ext cx="343364" cy="215444"/>
          </a:xfrm>
          <a:prstGeom prst="rect">
            <a:avLst/>
          </a:prstGeom>
        </p:spPr>
        <p:txBody>
          <a:bodyPr wrap="none">
            <a:spAutoFit/>
          </a:bodyPr>
          <a:lstStyle/>
          <a:p>
            <a:r>
              <a:rPr lang="en-US" sz="800">
                <a:latin typeface="Times New Roman" panose="02020603050405020304" pitchFamily="18" charset="0"/>
                <a:cs typeface="Times New Roman" panose="02020603050405020304" pitchFamily="18" charset="0"/>
              </a:rPr>
              <a:t>The</a:t>
            </a:r>
            <a:endParaRPr lang="en-US" sz="800"/>
          </a:p>
        </p:txBody>
      </p:sp>
      <p:sp>
        <p:nvSpPr>
          <p:cNvPr id="157" name="Rectangle 156">
            <a:extLst>
              <a:ext uri="{FF2B5EF4-FFF2-40B4-BE49-F238E27FC236}">
                <a16:creationId xmlns:a16="http://schemas.microsoft.com/office/drawing/2014/main" id="{DFF4FB75-9780-1349-ABD3-64BD8495ABC1}"/>
              </a:ext>
            </a:extLst>
          </p:cNvPr>
          <p:cNvSpPr/>
          <p:nvPr/>
        </p:nvSpPr>
        <p:spPr>
          <a:xfrm>
            <a:off x="3968322" y="3714626"/>
            <a:ext cx="338554" cy="215444"/>
          </a:xfrm>
          <a:prstGeom prst="rect">
            <a:avLst/>
          </a:prstGeom>
        </p:spPr>
        <p:txBody>
          <a:bodyPr wrap="none">
            <a:spAutoFit/>
          </a:bodyPr>
          <a:lstStyle/>
          <a:p>
            <a:r>
              <a:rPr lang="en-US" sz="800">
                <a:latin typeface="Times New Roman" panose="02020603050405020304" pitchFamily="18" charset="0"/>
                <a:cs typeface="Times New Roman" panose="02020603050405020304" pitchFamily="18" charset="0"/>
              </a:rPr>
              <a:t>boy</a:t>
            </a:r>
            <a:endParaRPr lang="en-US" sz="800"/>
          </a:p>
        </p:txBody>
      </p:sp>
      <p:sp>
        <p:nvSpPr>
          <p:cNvPr id="158" name="Rectangle 157">
            <a:extLst>
              <a:ext uri="{FF2B5EF4-FFF2-40B4-BE49-F238E27FC236}">
                <a16:creationId xmlns:a16="http://schemas.microsoft.com/office/drawing/2014/main" id="{C59AC837-6809-B54A-AE96-A82107DB2CFE}"/>
              </a:ext>
            </a:extLst>
          </p:cNvPr>
          <p:cNvSpPr/>
          <p:nvPr/>
        </p:nvSpPr>
        <p:spPr>
          <a:xfrm>
            <a:off x="4904185" y="3710215"/>
            <a:ext cx="330814" cy="215444"/>
          </a:xfrm>
          <a:prstGeom prst="rect">
            <a:avLst/>
          </a:prstGeom>
        </p:spPr>
        <p:txBody>
          <a:bodyPr wrap="none">
            <a:spAutoFit/>
          </a:bodyPr>
          <a:lstStyle/>
          <a:p>
            <a:r>
              <a:rPr lang="en-US" sz="800">
                <a:latin typeface="Times New Roman" panose="02020603050405020304" pitchFamily="18" charset="0"/>
                <a:cs typeface="Times New Roman" panose="02020603050405020304" pitchFamily="18" charset="0"/>
              </a:rPr>
              <a:t>bars</a:t>
            </a:r>
            <a:endParaRPr lang="en-US" sz="800"/>
          </a:p>
        </p:txBody>
      </p:sp>
      <p:sp>
        <p:nvSpPr>
          <p:cNvPr id="160" name="Google Shape;96;p2">
            <a:extLst>
              <a:ext uri="{FF2B5EF4-FFF2-40B4-BE49-F238E27FC236}">
                <a16:creationId xmlns:a16="http://schemas.microsoft.com/office/drawing/2014/main" id="{76E3606A-72AC-F040-BAB5-45DF81A29674}"/>
              </a:ext>
            </a:extLst>
          </p:cNvPr>
          <p:cNvSpPr>
            <a:spLocks noChangeAspect="1"/>
          </p:cNvSpPr>
          <p:nvPr/>
        </p:nvSpPr>
        <p:spPr>
          <a:xfrm>
            <a:off x="5721090" y="3872282"/>
            <a:ext cx="2188571" cy="276959"/>
          </a:xfrm>
          <a:prstGeom prst="rect">
            <a:avLst/>
          </a:prstGeom>
          <a:noFill/>
          <a:ln>
            <a:noFill/>
          </a:ln>
        </p:spPr>
        <p:txBody>
          <a:bodyPr spcFirstLastPara="1" wrap="square" lIns="91425" tIns="45700" rIns="91425" bIns="45700" anchor="t" anchorCtr="0">
            <a:spAutoFit/>
          </a:bodyPr>
          <a:lstStyle/>
          <a:p>
            <a:pPr lvl="0">
              <a:buSzPts val="2000"/>
            </a:pPr>
            <a:r>
              <a:rPr lang="en-US" sz="1200" b="1">
                <a:solidFill>
                  <a:srgbClr val="FF0000"/>
                </a:solidFill>
                <a:latin typeface="Times New Roman" panose="02020603050405020304" pitchFamily="18" charset="0"/>
                <a:cs typeface="Times New Roman" panose="02020603050405020304" pitchFamily="18" charset="0"/>
              </a:rPr>
              <a:t>A boy </a:t>
            </a:r>
            <a:r>
              <a:rPr lang="en-US" sz="1200">
                <a:latin typeface="Times New Roman" panose="02020603050405020304" pitchFamily="18" charset="0"/>
                <a:cs typeface="Times New Roman" panose="02020603050405020304" pitchFamily="18" charset="0"/>
              </a:rPr>
              <a:t>walks up to the camera. </a:t>
            </a:r>
            <a:endParaRPr lang="en-US" sz="1200"/>
          </a:p>
        </p:txBody>
      </p:sp>
      <p:sp>
        <p:nvSpPr>
          <p:cNvPr id="161" name="Rounded Rectangle 160">
            <a:extLst>
              <a:ext uri="{FF2B5EF4-FFF2-40B4-BE49-F238E27FC236}">
                <a16:creationId xmlns:a16="http://schemas.microsoft.com/office/drawing/2014/main" id="{463D0999-BACD-734B-9D27-16FAECF69CA7}"/>
              </a:ext>
            </a:extLst>
          </p:cNvPr>
          <p:cNvSpPr>
            <a:spLocks noChangeAspect="1"/>
          </p:cNvSpPr>
          <p:nvPr/>
        </p:nvSpPr>
        <p:spPr>
          <a:xfrm>
            <a:off x="5820443" y="3446008"/>
            <a:ext cx="484622" cy="2591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latin typeface="Times New Roman" panose="02020603050405020304" pitchFamily="18" charset="0"/>
                <a:cs typeface="Times New Roman" panose="02020603050405020304" pitchFamily="18" charset="0"/>
              </a:rPr>
              <a:t>LSTM</a:t>
            </a:r>
          </a:p>
        </p:txBody>
      </p:sp>
      <p:sp>
        <p:nvSpPr>
          <p:cNvPr id="162" name="Rounded Rectangle 161">
            <a:extLst>
              <a:ext uri="{FF2B5EF4-FFF2-40B4-BE49-F238E27FC236}">
                <a16:creationId xmlns:a16="http://schemas.microsoft.com/office/drawing/2014/main" id="{6B8F6A75-8B40-8845-A727-E3BB073243BB}"/>
              </a:ext>
            </a:extLst>
          </p:cNvPr>
          <p:cNvSpPr>
            <a:spLocks noChangeAspect="1"/>
          </p:cNvSpPr>
          <p:nvPr/>
        </p:nvSpPr>
        <p:spPr>
          <a:xfrm>
            <a:off x="6405531" y="3446008"/>
            <a:ext cx="484623" cy="2591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800">
                <a:solidFill>
                  <a:srgbClr val="FFFFFF"/>
                </a:solidFill>
                <a:latin typeface="Times New Roman" panose="02020603050405020304" pitchFamily="18" charset="0"/>
                <a:cs typeface="Times New Roman" panose="02020603050405020304" pitchFamily="18" charset="0"/>
              </a:rPr>
              <a:t>LSTM</a:t>
            </a:r>
          </a:p>
        </p:txBody>
      </p:sp>
      <p:sp>
        <p:nvSpPr>
          <p:cNvPr id="163" name="Rounded Rectangle 162">
            <a:extLst>
              <a:ext uri="{FF2B5EF4-FFF2-40B4-BE49-F238E27FC236}">
                <a16:creationId xmlns:a16="http://schemas.microsoft.com/office/drawing/2014/main" id="{6E032834-6F35-6849-8188-1A7C32575417}"/>
              </a:ext>
            </a:extLst>
          </p:cNvPr>
          <p:cNvSpPr>
            <a:spLocks noChangeAspect="1"/>
          </p:cNvSpPr>
          <p:nvPr/>
        </p:nvSpPr>
        <p:spPr>
          <a:xfrm>
            <a:off x="7324007" y="3445706"/>
            <a:ext cx="484623" cy="2591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800">
                <a:solidFill>
                  <a:srgbClr val="FFFFFF"/>
                </a:solidFill>
                <a:latin typeface="Times New Roman" panose="02020603050405020304" pitchFamily="18" charset="0"/>
                <a:cs typeface="Times New Roman" panose="02020603050405020304" pitchFamily="18" charset="0"/>
              </a:rPr>
              <a:t>LSTM</a:t>
            </a:r>
          </a:p>
        </p:txBody>
      </p:sp>
      <p:sp>
        <p:nvSpPr>
          <p:cNvPr id="164" name="Google Shape;96;p2">
            <a:extLst>
              <a:ext uri="{FF2B5EF4-FFF2-40B4-BE49-F238E27FC236}">
                <a16:creationId xmlns:a16="http://schemas.microsoft.com/office/drawing/2014/main" id="{5703355C-C8DC-A147-9E0D-54B2B3239BC2}"/>
              </a:ext>
            </a:extLst>
          </p:cNvPr>
          <p:cNvSpPr>
            <a:spLocks noChangeAspect="1"/>
          </p:cNvSpPr>
          <p:nvPr/>
        </p:nvSpPr>
        <p:spPr>
          <a:xfrm>
            <a:off x="6963085" y="3445417"/>
            <a:ext cx="307587" cy="21540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800" b="0" i="0" u="none" strike="noStrike" cap="none">
                <a:solidFill>
                  <a:schemeClr val="dk1"/>
                </a:solidFill>
                <a:latin typeface="Times New Roman"/>
                <a:ea typeface="Times New Roman"/>
                <a:cs typeface="Times New Roman"/>
                <a:sym typeface="Times New Roman"/>
              </a:rPr>
              <a:t>…</a:t>
            </a:r>
            <a:endParaRPr sz="800" b="0" i="0" u="none" strike="noStrike" cap="none">
              <a:solidFill>
                <a:srgbClr val="000000"/>
              </a:solidFill>
              <a:sym typeface="Arial"/>
            </a:endParaRPr>
          </a:p>
        </p:txBody>
      </p:sp>
      <p:sp>
        <p:nvSpPr>
          <p:cNvPr id="165" name="Rounded Rectangle 164">
            <a:extLst>
              <a:ext uri="{FF2B5EF4-FFF2-40B4-BE49-F238E27FC236}">
                <a16:creationId xmlns:a16="http://schemas.microsoft.com/office/drawing/2014/main" id="{463C78A3-C5E3-BC4D-A001-6F3FFE882FB2}"/>
              </a:ext>
            </a:extLst>
          </p:cNvPr>
          <p:cNvSpPr/>
          <p:nvPr/>
        </p:nvSpPr>
        <p:spPr>
          <a:xfrm>
            <a:off x="6498662" y="3095346"/>
            <a:ext cx="633426" cy="25916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t>Encoder</a:t>
            </a:r>
          </a:p>
        </p:txBody>
      </p:sp>
      <p:cxnSp>
        <p:nvCxnSpPr>
          <p:cNvPr id="166" name="Straight Arrow Connector 165">
            <a:extLst>
              <a:ext uri="{FF2B5EF4-FFF2-40B4-BE49-F238E27FC236}">
                <a16:creationId xmlns:a16="http://schemas.microsoft.com/office/drawing/2014/main" id="{B21F502A-B2F7-8443-B6A7-D8DA6A5B3D57}"/>
              </a:ext>
            </a:extLst>
          </p:cNvPr>
          <p:cNvCxnSpPr>
            <a:cxnSpLocks/>
            <a:stCxn id="161" idx="3"/>
            <a:endCxn id="162" idx="1"/>
          </p:cNvCxnSpPr>
          <p:nvPr/>
        </p:nvCxnSpPr>
        <p:spPr>
          <a:xfrm>
            <a:off x="6305065" y="3575590"/>
            <a:ext cx="1004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F8D41EAB-B8A8-0C44-A6CA-ACCF53E4970E}"/>
              </a:ext>
            </a:extLst>
          </p:cNvPr>
          <p:cNvCxnSpPr>
            <a:cxnSpLocks/>
            <a:stCxn id="162" idx="3"/>
          </p:cNvCxnSpPr>
          <p:nvPr/>
        </p:nvCxnSpPr>
        <p:spPr>
          <a:xfrm>
            <a:off x="6890154" y="3575590"/>
            <a:ext cx="969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2A7508F8-8FB2-0847-A9E3-CD397D1821BF}"/>
              </a:ext>
            </a:extLst>
          </p:cNvPr>
          <p:cNvCxnSpPr>
            <a:cxnSpLocks/>
          </p:cNvCxnSpPr>
          <p:nvPr/>
        </p:nvCxnSpPr>
        <p:spPr>
          <a:xfrm>
            <a:off x="7229263" y="3575288"/>
            <a:ext cx="969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9" name="Rectangle 168">
            <a:extLst>
              <a:ext uri="{FF2B5EF4-FFF2-40B4-BE49-F238E27FC236}">
                <a16:creationId xmlns:a16="http://schemas.microsoft.com/office/drawing/2014/main" id="{93F57399-32CC-1647-9378-3DF8FD0837B4}"/>
              </a:ext>
            </a:extLst>
          </p:cNvPr>
          <p:cNvSpPr/>
          <p:nvPr/>
        </p:nvSpPr>
        <p:spPr>
          <a:xfrm>
            <a:off x="5900284" y="3709281"/>
            <a:ext cx="258404" cy="215444"/>
          </a:xfrm>
          <a:prstGeom prst="rect">
            <a:avLst/>
          </a:prstGeom>
        </p:spPr>
        <p:txBody>
          <a:bodyPr wrap="none">
            <a:spAutoFit/>
          </a:bodyPr>
          <a:lstStyle/>
          <a:p>
            <a:r>
              <a:rPr lang="en-US" sz="800">
                <a:latin typeface="Times New Roman" panose="02020603050405020304" pitchFamily="18" charset="0"/>
                <a:cs typeface="Times New Roman" panose="02020603050405020304" pitchFamily="18" charset="0"/>
              </a:rPr>
              <a:t>A</a:t>
            </a:r>
            <a:endParaRPr lang="en-US" sz="800"/>
          </a:p>
        </p:txBody>
      </p:sp>
      <p:sp>
        <p:nvSpPr>
          <p:cNvPr id="170" name="Rectangle 169">
            <a:extLst>
              <a:ext uri="{FF2B5EF4-FFF2-40B4-BE49-F238E27FC236}">
                <a16:creationId xmlns:a16="http://schemas.microsoft.com/office/drawing/2014/main" id="{6876A1DA-A89B-404F-8832-121A8141FAE2}"/>
              </a:ext>
            </a:extLst>
          </p:cNvPr>
          <p:cNvSpPr/>
          <p:nvPr/>
        </p:nvSpPr>
        <p:spPr>
          <a:xfrm>
            <a:off x="6460440" y="3709281"/>
            <a:ext cx="338554" cy="215444"/>
          </a:xfrm>
          <a:prstGeom prst="rect">
            <a:avLst/>
          </a:prstGeom>
        </p:spPr>
        <p:txBody>
          <a:bodyPr wrap="none">
            <a:spAutoFit/>
          </a:bodyPr>
          <a:lstStyle/>
          <a:p>
            <a:r>
              <a:rPr lang="en-US" sz="800">
                <a:latin typeface="Times New Roman" panose="02020603050405020304" pitchFamily="18" charset="0"/>
                <a:cs typeface="Times New Roman" panose="02020603050405020304" pitchFamily="18" charset="0"/>
              </a:rPr>
              <a:t>boy</a:t>
            </a:r>
            <a:endParaRPr lang="en-US" sz="800"/>
          </a:p>
        </p:txBody>
      </p:sp>
      <p:sp>
        <p:nvSpPr>
          <p:cNvPr id="171" name="Rectangle 170">
            <a:extLst>
              <a:ext uri="{FF2B5EF4-FFF2-40B4-BE49-F238E27FC236}">
                <a16:creationId xmlns:a16="http://schemas.microsoft.com/office/drawing/2014/main" id="{2953F8D4-21DA-BD4C-91C0-81CE8FB2C27B}"/>
              </a:ext>
            </a:extLst>
          </p:cNvPr>
          <p:cNvSpPr/>
          <p:nvPr/>
        </p:nvSpPr>
        <p:spPr>
          <a:xfrm>
            <a:off x="7331632" y="3713326"/>
            <a:ext cx="478016" cy="215444"/>
          </a:xfrm>
          <a:prstGeom prst="rect">
            <a:avLst/>
          </a:prstGeom>
        </p:spPr>
        <p:txBody>
          <a:bodyPr wrap="none">
            <a:spAutoFit/>
          </a:bodyPr>
          <a:lstStyle/>
          <a:p>
            <a:r>
              <a:rPr lang="en-US" sz="800">
                <a:latin typeface="Times New Roman" panose="02020603050405020304" pitchFamily="18" charset="0"/>
                <a:cs typeface="Times New Roman" panose="02020603050405020304" pitchFamily="18" charset="0"/>
              </a:rPr>
              <a:t>camera</a:t>
            </a:r>
            <a:endParaRPr lang="en-US" sz="800"/>
          </a:p>
        </p:txBody>
      </p:sp>
      <p:sp>
        <p:nvSpPr>
          <p:cNvPr id="2" name="Slide Number Placeholder 1">
            <a:extLst>
              <a:ext uri="{FF2B5EF4-FFF2-40B4-BE49-F238E27FC236}">
                <a16:creationId xmlns:a16="http://schemas.microsoft.com/office/drawing/2014/main" id="{77F7E819-CC66-5F4C-BBCB-A5C1BCBC14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4</a:t>
            </a:fld>
            <a:endParaRPr lang="en"/>
          </a:p>
        </p:txBody>
      </p:sp>
    </p:spTree>
    <p:custDataLst>
      <p:tags r:id="rId1"/>
    </p:custDataLst>
    <p:extLst>
      <p:ext uri="{BB962C8B-B14F-4D97-AF65-F5344CB8AC3E}">
        <p14:creationId xmlns:p14="http://schemas.microsoft.com/office/powerpoint/2010/main" val="1800817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7" name="Google Shape;57;p13"/>
          <p:cNvSpPr txBox="1"/>
          <p:nvPr/>
        </p:nvSpPr>
        <p:spPr>
          <a:xfrm>
            <a:off x="77813" y="4785525"/>
            <a:ext cx="1875300" cy="29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ACL 2020</a:t>
            </a:r>
            <a:endParaRPr/>
          </a:p>
        </p:txBody>
      </p:sp>
      <p:sp>
        <p:nvSpPr>
          <p:cNvPr id="16" name="Google Shape;57;p13">
            <a:extLst>
              <a:ext uri="{FF2B5EF4-FFF2-40B4-BE49-F238E27FC236}">
                <a16:creationId xmlns:a16="http://schemas.microsoft.com/office/drawing/2014/main" id="{0B1C89EF-F21A-F048-B9CD-7D0A1FC85F0A}"/>
              </a:ext>
            </a:extLst>
          </p:cNvPr>
          <p:cNvSpPr txBox="1"/>
          <p:nvPr/>
        </p:nvSpPr>
        <p:spPr>
          <a:xfrm>
            <a:off x="3913413" y="4834311"/>
            <a:ext cx="5292642" cy="295800"/>
          </a:xfrm>
          <a:prstGeom prst="rect">
            <a:avLst/>
          </a:prstGeom>
          <a:noFill/>
          <a:ln>
            <a:noFill/>
          </a:ln>
        </p:spPr>
        <p:txBody>
          <a:bodyPr spcFirstLastPara="1" wrap="square" lIns="91425" tIns="91425" rIns="91425" bIns="91425" anchor="t" anchorCtr="0">
            <a:noAutofit/>
          </a:bodyPr>
          <a:lstStyle/>
          <a:p>
            <a:r>
              <a:rPr lang="en-US" sz="1200">
                <a:latin typeface="Times New Roman" panose="02020603050405020304" pitchFamily="18" charset="0"/>
                <a:cs typeface="Times New Roman" panose="02020603050405020304" pitchFamily="18" charset="0"/>
              </a:rPr>
              <a:t>[Xiong et al., ECCV 2018; Gella et al., EMNLP 2018; Pascanu et al., ICML 2013]</a:t>
            </a:r>
            <a:endParaRPr sz="1200">
              <a:latin typeface="Times New Roman" panose="02020603050405020304" pitchFamily="18" charset="0"/>
              <a:cs typeface="Times New Roman" panose="02020603050405020304" pitchFamily="18" charset="0"/>
            </a:endParaRPr>
          </a:p>
        </p:txBody>
      </p:sp>
      <p:sp>
        <p:nvSpPr>
          <p:cNvPr id="17" name="Google Shape;57;p13">
            <a:extLst>
              <a:ext uri="{FF2B5EF4-FFF2-40B4-BE49-F238E27FC236}">
                <a16:creationId xmlns:a16="http://schemas.microsoft.com/office/drawing/2014/main" id="{B48BE18F-6C2F-B340-8865-B81D5642E7C6}"/>
              </a:ext>
            </a:extLst>
          </p:cNvPr>
          <p:cNvSpPr txBox="1"/>
          <p:nvPr/>
        </p:nvSpPr>
        <p:spPr>
          <a:xfrm>
            <a:off x="77812" y="110666"/>
            <a:ext cx="6070439" cy="46534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Times New Roman" panose="02020603050405020304" pitchFamily="18" charset="0"/>
                <a:cs typeface="Times New Roman" panose="02020603050405020304" pitchFamily="18" charset="0"/>
              </a:rPr>
              <a:t>Previous work</a:t>
            </a:r>
            <a:endParaRPr sz="2400">
              <a:latin typeface="Times New Roman" panose="02020603050405020304" pitchFamily="18" charset="0"/>
              <a:cs typeface="Times New Roman" panose="02020603050405020304" pitchFamily="18" charset="0"/>
            </a:endParaRPr>
          </a:p>
        </p:txBody>
      </p:sp>
      <p:grpSp>
        <p:nvGrpSpPr>
          <p:cNvPr id="54" name="Group 53">
            <a:extLst>
              <a:ext uri="{FF2B5EF4-FFF2-40B4-BE49-F238E27FC236}">
                <a16:creationId xmlns:a16="http://schemas.microsoft.com/office/drawing/2014/main" id="{7474FFF8-57E8-6340-BE31-7B6DEE22585A}"/>
              </a:ext>
            </a:extLst>
          </p:cNvPr>
          <p:cNvGrpSpPr/>
          <p:nvPr/>
        </p:nvGrpSpPr>
        <p:grpSpPr>
          <a:xfrm>
            <a:off x="758752" y="3095058"/>
            <a:ext cx="2188571" cy="1423226"/>
            <a:chOff x="484719" y="2832195"/>
            <a:chExt cx="2477676" cy="1503226"/>
          </a:xfrm>
        </p:grpSpPr>
        <p:sp>
          <p:nvSpPr>
            <p:cNvPr id="10" name="Google Shape;96;p2">
              <a:extLst>
                <a:ext uri="{FF2B5EF4-FFF2-40B4-BE49-F238E27FC236}">
                  <a16:creationId xmlns:a16="http://schemas.microsoft.com/office/drawing/2014/main" id="{0FCDFFBD-7D20-5146-AEAC-13ABFCB46D10}"/>
                </a:ext>
              </a:extLst>
            </p:cNvPr>
            <p:cNvSpPr>
              <a:spLocks noChangeAspect="1"/>
            </p:cNvSpPr>
            <p:nvPr/>
          </p:nvSpPr>
          <p:spPr>
            <a:xfrm>
              <a:off x="484719" y="3652803"/>
              <a:ext cx="2477676" cy="682618"/>
            </a:xfrm>
            <a:prstGeom prst="rect">
              <a:avLst/>
            </a:prstGeom>
            <a:noFill/>
            <a:ln>
              <a:noFill/>
            </a:ln>
          </p:spPr>
          <p:txBody>
            <a:bodyPr spcFirstLastPara="1" wrap="square" lIns="91425" tIns="45700" rIns="91425" bIns="45700" anchor="t" anchorCtr="0">
              <a:spAutoFit/>
            </a:bodyPr>
            <a:lstStyle/>
            <a:p>
              <a:pPr lvl="0">
                <a:buSzPts val="2000"/>
              </a:pPr>
              <a:r>
                <a:rPr lang="en-US" sz="1200" b="1">
                  <a:solidFill>
                    <a:schemeClr val="tx1"/>
                  </a:solidFill>
                  <a:latin typeface="Times New Roman" panose="02020603050405020304" pitchFamily="18" charset="0"/>
                  <a:cs typeface="Times New Roman" panose="02020603050405020304" pitchFamily="18" charset="0"/>
                </a:rPr>
                <a:t>A young child </a:t>
              </a:r>
              <a:r>
                <a:rPr lang="en-US" sz="1200">
                  <a:solidFill>
                    <a:schemeClr val="tx1"/>
                  </a:solidFill>
                  <a:latin typeface="Times New Roman" panose="02020603050405020304" pitchFamily="18" charset="0"/>
                  <a:cs typeface="Times New Roman" panose="02020603050405020304" pitchFamily="18" charset="0"/>
                </a:rPr>
                <a:t>is seen climbing across the monkey bars on a set of monkey bars.</a:t>
              </a:r>
              <a:endParaRPr sz="1200" b="0" i="0" u="none" strike="noStrike" cap="none">
                <a:solidFill>
                  <a:schemeClr val="tx1"/>
                </a:solidFill>
                <a:sym typeface="Arial"/>
              </a:endParaRPr>
            </a:p>
          </p:txBody>
        </p:sp>
        <p:sp>
          <p:nvSpPr>
            <p:cNvPr id="5" name="Rounded Rectangle 4">
              <a:extLst>
                <a:ext uri="{FF2B5EF4-FFF2-40B4-BE49-F238E27FC236}">
                  <a16:creationId xmlns:a16="http://schemas.microsoft.com/office/drawing/2014/main" id="{81CC814A-17C9-9A49-890F-0893C6F756A4}"/>
                </a:ext>
              </a:extLst>
            </p:cNvPr>
            <p:cNvSpPr>
              <a:spLocks noChangeAspect="1"/>
            </p:cNvSpPr>
            <p:nvPr/>
          </p:nvSpPr>
          <p:spPr>
            <a:xfrm>
              <a:off x="597196" y="3202568"/>
              <a:ext cx="548639" cy="27373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latin typeface="Times New Roman" panose="02020603050405020304" pitchFamily="18" charset="0"/>
                  <a:cs typeface="Times New Roman" panose="02020603050405020304" pitchFamily="18" charset="0"/>
                </a:rPr>
                <a:t>LSTM</a:t>
              </a:r>
            </a:p>
          </p:txBody>
        </p:sp>
        <p:sp>
          <p:nvSpPr>
            <p:cNvPr id="39" name="Rounded Rectangle 38">
              <a:extLst>
                <a:ext uri="{FF2B5EF4-FFF2-40B4-BE49-F238E27FC236}">
                  <a16:creationId xmlns:a16="http://schemas.microsoft.com/office/drawing/2014/main" id="{CC004FAC-1C6A-1748-8E02-C6A119D087E9}"/>
                </a:ext>
              </a:extLst>
            </p:cNvPr>
            <p:cNvSpPr>
              <a:spLocks noChangeAspect="1"/>
            </p:cNvSpPr>
            <p:nvPr/>
          </p:nvSpPr>
          <p:spPr>
            <a:xfrm>
              <a:off x="1259573" y="3202568"/>
              <a:ext cx="548640" cy="27373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800">
                  <a:solidFill>
                    <a:srgbClr val="FFFFFF"/>
                  </a:solidFill>
                  <a:latin typeface="Times New Roman" panose="02020603050405020304" pitchFamily="18" charset="0"/>
                  <a:cs typeface="Times New Roman" panose="02020603050405020304" pitchFamily="18" charset="0"/>
                </a:rPr>
                <a:t>LSTM</a:t>
              </a:r>
            </a:p>
          </p:txBody>
        </p:sp>
        <p:sp>
          <p:nvSpPr>
            <p:cNvPr id="41" name="Rounded Rectangle 40">
              <a:extLst>
                <a:ext uri="{FF2B5EF4-FFF2-40B4-BE49-F238E27FC236}">
                  <a16:creationId xmlns:a16="http://schemas.microsoft.com/office/drawing/2014/main" id="{B7938D1F-9B22-B346-BF1F-38BD427AD13E}"/>
                </a:ext>
              </a:extLst>
            </p:cNvPr>
            <p:cNvSpPr>
              <a:spLocks noChangeAspect="1"/>
            </p:cNvSpPr>
            <p:nvPr/>
          </p:nvSpPr>
          <p:spPr>
            <a:xfrm>
              <a:off x="2299378" y="3202249"/>
              <a:ext cx="548640" cy="27373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800">
                  <a:solidFill>
                    <a:srgbClr val="FFFFFF"/>
                  </a:solidFill>
                  <a:latin typeface="Times New Roman" panose="02020603050405020304" pitchFamily="18" charset="0"/>
                  <a:cs typeface="Times New Roman" panose="02020603050405020304" pitchFamily="18" charset="0"/>
                </a:rPr>
                <a:t>LSTM</a:t>
              </a:r>
            </a:p>
          </p:txBody>
        </p:sp>
        <p:sp>
          <p:nvSpPr>
            <p:cNvPr id="42" name="Google Shape;96;p2">
              <a:extLst>
                <a:ext uri="{FF2B5EF4-FFF2-40B4-BE49-F238E27FC236}">
                  <a16:creationId xmlns:a16="http://schemas.microsoft.com/office/drawing/2014/main" id="{7B5CEA3A-F2AE-5A4A-9367-F267E3DA4301}"/>
                </a:ext>
              </a:extLst>
            </p:cNvPr>
            <p:cNvSpPr>
              <a:spLocks noChangeAspect="1"/>
            </p:cNvSpPr>
            <p:nvPr/>
          </p:nvSpPr>
          <p:spPr>
            <a:xfrm>
              <a:off x="1882378" y="3202249"/>
              <a:ext cx="348219" cy="2275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800" b="0" i="0" u="none" strike="noStrike" cap="none">
                  <a:solidFill>
                    <a:schemeClr val="dk1"/>
                  </a:solidFill>
                  <a:latin typeface="Times New Roman"/>
                  <a:ea typeface="Times New Roman"/>
                  <a:cs typeface="Times New Roman"/>
                  <a:sym typeface="Times New Roman"/>
                </a:rPr>
                <a:t>…</a:t>
              </a:r>
              <a:endParaRPr sz="800" b="0" i="0" u="none" strike="noStrike" cap="none">
                <a:solidFill>
                  <a:srgbClr val="000000"/>
                </a:solidFill>
                <a:sym typeface="Arial"/>
              </a:endParaRPr>
            </a:p>
          </p:txBody>
        </p:sp>
        <p:sp>
          <p:nvSpPr>
            <p:cNvPr id="48" name="Rounded Rectangle 47">
              <a:extLst>
                <a:ext uri="{FF2B5EF4-FFF2-40B4-BE49-F238E27FC236}">
                  <a16:creationId xmlns:a16="http://schemas.microsoft.com/office/drawing/2014/main" id="{351D8E8F-7FBD-FE48-9EAC-BC7E3F041794}"/>
                </a:ext>
              </a:extLst>
            </p:cNvPr>
            <p:cNvSpPr/>
            <p:nvPr/>
          </p:nvSpPr>
          <p:spPr>
            <a:xfrm>
              <a:off x="1365006" y="2832195"/>
              <a:ext cx="717100" cy="27373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t>Encoder</a:t>
              </a:r>
            </a:p>
          </p:txBody>
        </p:sp>
        <p:cxnSp>
          <p:nvCxnSpPr>
            <p:cNvPr id="9" name="Straight Arrow Connector 8">
              <a:extLst>
                <a:ext uri="{FF2B5EF4-FFF2-40B4-BE49-F238E27FC236}">
                  <a16:creationId xmlns:a16="http://schemas.microsoft.com/office/drawing/2014/main" id="{DF5EDC39-DE89-E943-946C-40F9107DA80F}"/>
                </a:ext>
              </a:extLst>
            </p:cNvPr>
            <p:cNvCxnSpPr>
              <a:cxnSpLocks/>
              <a:stCxn id="5" idx="3"/>
              <a:endCxn id="39" idx="1"/>
            </p:cNvCxnSpPr>
            <p:nvPr/>
          </p:nvCxnSpPr>
          <p:spPr>
            <a:xfrm>
              <a:off x="1145836" y="3339434"/>
              <a:ext cx="1137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B4B75E2-6F96-B448-8707-4D2EC2CB6FC5}"/>
                </a:ext>
              </a:extLst>
            </p:cNvPr>
            <p:cNvCxnSpPr>
              <a:cxnSpLocks/>
              <a:stCxn id="39" idx="3"/>
            </p:cNvCxnSpPr>
            <p:nvPr/>
          </p:nvCxnSpPr>
          <p:spPr>
            <a:xfrm>
              <a:off x="1808213" y="3339434"/>
              <a:ext cx="1097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8020CE4-ED5F-5D45-A7B4-7884D1FEF72C}"/>
                </a:ext>
              </a:extLst>
            </p:cNvPr>
            <p:cNvCxnSpPr>
              <a:cxnSpLocks/>
            </p:cNvCxnSpPr>
            <p:nvPr/>
          </p:nvCxnSpPr>
          <p:spPr>
            <a:xfrm>
              <a:off x="2192118" y="3339115"/>
              <a:ext cx="1097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16C8EF73-7D02-4345-B312-FD7B041CE06D}"/>
                </a:ext>
              </a:extLst>
            </p:cNvPr>
            <p:cNvSpPr/>
            <p:nvPr/>
          </p:nvSpPr>
          <p:spPr>
            <a:xfrm>
              <a:off x="718717" y="3480640"/>
              <a:ext cx="272928" cy="227554"/>
            </a:xfrm>
            <a:prstGeom prst="rect">
              <a:avLst/>
            </a:prstGeom>
          </p:spPr>
          <p:txBody>
            <a:bodyPr wrap="none">
              <a:spAutoFit/>
            </a:bodyPr>
            <a:lstStyle/>
            <a:p>
              <a:r>
                <a:rPr lang="en-US" sz="800">
                  <a:latin typeface="Times New Roman" panose="02020603050405020304" pitchFamily="18" charset="0"/>
                  <a:cs typeface="Times New Roman" panose="02020603050405020304" pitchFamily="18" charset="0"/>
                </a:rPr>
                <a:t>A</a:t>
              </a:r>
              <a:endParaRPr lang="en-US" sz="800"/>
            </a:p>
          </p:txBody>
        </p:sp>
        <p:sp>
          <p:nvSpPr>
            <p:cNvPr id="66" name="Rectangle 65">
              <a:extLst>
                <a:ext uri="{FF2B5EF4-FFF2-40B4-BE49-F238E27FC236}">
                  <a16:creationId xmlns:a16="http://schemas.microsoft.com/office/drawing/2014/main" id="{7C5D85F4-31F5-8549-98D4-A34F24062AD1}"/>
                </a:ext>
              </a:extLst>
            </p:cNvPr>
            <p:cNvSpPr/>
            <p:nvPr/>
          </p:nvSpPr>
          <p:spPr>
            <a:xfrm>
              <a:off x="1321735" y="3480640"/>
              <a:ext cx="381287" cy="227554"/>
            </a:xfrm>
            <a:prstGeom prst="rect">
              <a:avLst/>
            </a:prstGeom>
          </p:spPr>
          <p:txBody>
            <a:bodyPr wrap="none">
              <a:spAutoFit/>
            </a:bodyPr>
            <a:lstStyle/>
            <a:p>
              <a:r>
                <a:rPr lang="en-US" sz="800">
                  <a:latin typeface="Times New Roman" panose="02020603050405020304" pitchFamily="18" charset="0"/>
                  <a:cs typeface="Times New Roman" panose="02020603050405020304" pitchFamily="18" charset="0"/>
                </a:rPr>
                <a:t>man</a:t>
              </a:r>
              <a:endParaRPr lang="en-US" sz="800"/>
            </a:p>
          </p:txBody>
        </p:sp>
        <p:sp>
          <p:nvSpPr>
            <p:cNvPr id="67" name="Rectangle 66">
              <a:extLst>
                <a:ext uri="{FF2B5EF4-FFF2-40B4-BE49-F238E27FC236}">
                  <a16:creationId xmlns:a16="http://schemas.microsoft.com/office/drawing/2014/main" id="{FB35D81E-8BC2-1140-AF09-CAC8B841975C}"/>
                </a:ext>
              </a:extLst>
            </p:cNvPr>
            <p:cNvSpPr/>
            <p:nvPr/>
          </p:nvSpPr>
          <p:spPr>
            <a:xfrm>
              <a:off x="2381224" y="3475981"/>
              <a:ext cx="374514" cy="227554"/>
            </a:xfrm>
            <a:prstGeom prst="rect">
              <a:avLst/>
            </a:prstGeom>
          </p:spPr>
          <p:txBody>
            <a:bodyPr wrap="none">
              <a:spAutoFit/>
            </a:bodyPr>
            <a:lstStyle/>
            <a:p>
              <a:r>
                <a:rPr lang="en-US" sz="800">
                  <a:latin typeface="Times New Roman" panose="02020603050405020304" pitchFamily="18" charset="0"/>
                  <a:cs typeface="Times New Roman" panose="02020603050405020304" pitchFamily="18" charset="0"/>
                </a:rPr>
                <a:t>bars</a:t>
              </a:r>
              <a:endParaRPr lang="en-US" sz="800"/>
            </a:p>
          </p:txBody>
        </p:sp>
      </p:grpSp>
      <p:grpSp>
        <p:nvGrpSpPr>
          <p:cNvPr id="64" name="Group 63">
            <a:extLst>
              <a:ext uri="{FF2B5EF4-FFF2-40B4-BE49-F238E27FC236}">
                <a16:creationId xmlns:a16="http://schemas.microsoft.com/office/drawing/2014/main" id="{919E0700-3460-EA42-B352-0C431E2D39CE}"/>
              </a:ext>
            </a:extLst>
          </p:cNvPr>
          <p:cNvGrpSpPr/>
          <p:nvPr/>
        </p:nvGrpSpPr>
        <p:grpSpPr>
          <a:xfrm>
            <a:off x="993125" y="1895715"/>
            <a:ext cx="1777281" cy="1166460"/>
            <a:chOff x="1612615" y="1780968"/>
            <a:chExt cx="1777281" cy="1166460"/>
          </a:xfrm>
        </p:grpSpPr>
        <p:grpSp>
          <p:nvGrpSpPr>
            <p:cNvPr id="97" name="Group 96">
              <a:extLst>
                <a:ext uri="{FF2B5EF4-FFF2-40B4-BE49-F238E27FC236}">
                  <a16:creationId xmlns:a16="http://schemas.microsoft.com/office/drawing/2014/main" id="{1CAD31DC-E86A-3048-A7FA-EA7FF863B11E}"/>
                </a:ext>
              </a:extLst>
            </p:cNvPr>
            <p:cNvGrpSpPr/>
            <p:nvPr/>
          </p:nvGrpSpPr>
          <p:grpSpPr>
            <a:xfrm>
              <a:off x="1636777" y="1780968"/>
              <a:ext cx="1744768" cy="971767"/>
              <a:chOff x="405231" y="558596"/>
              <a:chExt cx="2453564" cy="1366539"/>
            </a:xfrm>
          </p:grpSpPr>
          <p:pic>
            <p:nvPicPr>
              <p:cNvPr id="98" name="Picture 97" descr="A picture containing grass, outdoor, building, man&#10;&#10;Description automatically generated">
                <a:extLst>
                  <a:ext uri="{FF2B5EF4-FFF2-40B4-BE49-F238E27FC236}">
                    <a16:creationId xmlns:a16="http://schemas.microsoft.com/office/drawing/2014/main" id="{A17697DA-83DD-7642-ABC5-DC8ADAD7AE91}"/>
                  </a:ext>
                </a:extLst>
              </p:cNvPr>
              <p:cNvPicPr>
                <a:picLocks noChangeAspect="1"/>
              </p:cNvPicPr>
              <p:nvPr/>
            </p:nvPicPr>
            <p:blipFill>
              <a:blip r:embed="rId4"/>
              <a:stretch>
                <a:fillRect/>
              </a:stretch>
            </p:blipFill>
            <p:spPr>
              <a:xfrm>
                <a:off x="462041" y="858155"/>
                <a:ext cx="1170432" cy="731520"/>
              </a:xfrm>
              <a:prstGeom prst="rect">
                <a:avLst/>
              </a:prstGeom>
            </p:spPr>
          </p:pic>
          <p:pic>
            <p:nvPicPr>
              <p:cNvPr id="99" name="Picture 98" descr="A picture containing grass, outdoor, building, man&#10;&#10;Description automatically generated">
                <a:extLst>
                  <a:ext uri="{FF2B5EF4-FFF2-40B4-BE49-F238E27FC236}">
                    <a16:creationId xmlns:a16="http://schemas.microsoft.com/office/drawing/2014/main" id="{63DF272F-1B07-CD48-BFC1-8753CA1AFC37}"/>
                  </a:ext>
                </a:extLst>
              </p:cNvPr>
              <p:cNvPicPr>
                <a:picLocks noChangeAspect="1"/>
              </p:cNvPicPr>
              <p:nvPr/>
            </p:nvPicPr>
            <p:blipFill>
              <a:blip r:embed="rId5"/>
              <a:stretch>
                <a:fillRect/>
              </a:stretch>
            </p:blipFill>
            <p:spPr>
              <a:xfrm>
                <a:off x="1660998" y="858155"/>
                <a:ext cx="1170432" cy="731520"/>
              </a:xfrm>
              <a:prstGeom prst="rect">
                <a:avLst/>
              </a:prstGeom>
            </p:spPr>
          </p:pic>
          <p:pic>
            <p:nvPicPr>
              <p:cNvPr id="100" name="Picture 99" descr="A close up of a logo&#10;&#10;Description automatically generated">
                <a:extLst>
                  <a:ext uri="{FF2B5EF4-FFF2-40B4-BE49-F238E27FC236}">
                    <a16:creationId xmlns:a16="http://schemas.microsoft.com/office/drawing/2014/main" id="{AA7CAE3E-54B9-4947-AE4A-D943CF1D0B68}"/>
                  </a:ext>
                </a:extLst>
              </p:cNvPr>
              <p:cNvPicPr>
                <a:picLocks noChangeAspect="1"/>
              </p:cNvPicPr>
              <p:nvPr/>
            </p:nvPicPr>
            <p:blipFill>
              <a:blip r:embed="rId6"/>
              <a:stretch>
                <a:fillRect/>
              </a:stretch>
            </p:blipFill>
            <p:spPr>
              <a:xfrm>
                <a:off x="405231" y="558596"/>
                <a:ext cx="2453564" cy="1366539"/>
              </a:xfrm>
              <a:prstGeom prst="rect">
                <a:avLst/>
              </a:prstGeom>
            </p:spPr>
          </p:pic>
        </p:grpSp>
        <p:cxnSp>
          <p:nvCxnSpPr>
            <p:cNvPr id="104" name="Straight Connector 103">
              <a:extLst>
                <a:ext uri="{FF2B5EF4-FFF2-40B4-BE49-F238E27FC236}">
                  <a16:creationId xmlns:a16="http://schemas.microsoft.com/office/drawing/2014/main" id="{B275C024-2C38-854F-8B7B-CA62AC54F201}"/>
                </a:ext>
              </a:extLst>
            </p:cNvPr>
            <p:cNvCxnSpPr>
              <a:cxnSpLocks/>
            </p:cNvCxnSpPr>
            <p:nvPr/>
          </p:nvCxnSpPr>
          <p:spPr>
            <a:xfrm>
              <a:off x="1612615" y="2737829"/>
              <a:ext cx="17772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Down Arrow 113">
              <a:extLst>
                <a:ext uri="{FF2B5EF4-FFF2-40B4-BE49-F238E27FC236}">
                  <a16:creationId xmlns:a16="http://schemas.microsoft.com/office/drawing/2014/main" id="{72E9F9E3-9C45-974C-91C9-360AE9BC53F8}"/>
                </a:ext>
              </a:extLst>
            </p:cNvPr>
            <p:cNvSpPr/>
            <p:nvPr/>
          </p:nvSpPr>
          <p:spPr>
            <a:xfrm>
              <a:off x="2464472" y="2752355"/>
              <a:ext cx="32512" cy="19507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A8081F3E-00AF-0D42-AB6A-05EE0A21F1EB}"/>
              </a:ext>
            </a:extLst>
          </p:cNvPr>
          <p:cNvGrpSpPr/>
          <p:nvPr/>
        </p:nvGrpSpPr>
        <p:grpSpPr>
          <a:xfrm>
            <a:off x="3481656" y="1895715"/>
            <a:ext cx="1777281" cy="1169875"/>
            <a:chOff x="3420038" y="1778833"/>
            <a:chExt cx="1777281" cy="1169875"/>
          </a:xfrm>
        </p:grpSpPr>
        <p:grpSp>
          <p:nvGrpSpPr>
            <p:cNvPr id="105" name="Group 104">
              <a:extLst>
                <a:ext uri="{FF2B5EF4-FFF2-40B4-BE49-F238E27FC236}">
                  <a16:creationId xmlns:a16="http://schemas.microsoft.com/office/drawing/2014/main" id="{D8F5F9D6-9918-9E48-84CE-D9CA7EB77E63}"/>
                </a:ext>
              </a:extLst>
            </p:cNvPr>
            <p:cNvGrpSpPr/>
            <p:nvPr/>
          </p:nvGrpSpPr>
          <p:grpSpPr>
            <a:xfrm>
              <a:off x="3435039" y="1778833"/>
              <a:ext cx="1744768" cy="971767"/>
              <a:chOff x="3143029" y="555594"/>
              <a:chExt cx="2453564" cy="1366539"/>
            </a:xfrm>
          </p:grpSpPr>
          <p:pic>
            <p:nvPicPr>
              <p:cNvPr id="106" name="Picture 105" descr="A picture containing outdoor, man, grass, young&#10;&#10;Description automatically generated">
                <a:extLst>
                  <a:ext uri="{FF2B5EF4-FFF2-40B4-BE49-F238E27FC236}">
                    <a16:creationId xmlns:a16="http://schemas.microsoft.com/office/drawing/2014/main" id="{9B329B87-1AE1-0C4B-9F23-93DBC029BF4E}"/>
                  </a:ext>
                </a:extLst>
              </p:cNvPr>
              <p:cNvPicPr>
                <a:picLocks noChangeAspect="1"/>
              </p:cNvPicPr>
              <p:nvPr/>
            </p:nvPicPr>
            <p:blipFill>
              <a:blip r:embed="rId7"/>
              <a:stretch>
                <a:fillRect/>
              </a:stretch>
            </p:blipFill>
            <p:spPr>
              <a:xfrm>
                <a:off x="3186214" y="873103"/>
                <a:ext cx="1170432" cy="731520"/>
              </a:xfrm>
              <a:prstGeom prst="rect">
                <a:avLst/>
              </a:prstGeom>
            </p:spPr>
          </p:pic>
          <p:pic>
            <p:nvPicPr>
              <p:cNvPr id="107" name="Picture 106" descr="A picture containing outdoor, grass, sitting, stuffed&#10;&#10;Description automatically generated">
                <a:extLst>
                  <a:ext uri="{FF2B5EF4-FFF2-40B4-BE49-F238E27FC236}">
                    <a16:creationId xmlns:a16="http://schemas.microsoft.com/office/drawing/2014/main" id="{EDBB49FF-BCCD-9647-BB08-32C406201499}"/>
                  </a:ext>
                </a:extLst>
              </p:cNvPr>
              <p:cNvPicPr>
                <a:picLocks noChangeAspect="1"/>
              </p:cNvPicPr>
              <p:nvPr/>
            </p:nvPicPr>
            <p:blipFill>
              <a:blip r:embed="rId8"/>
              <a:stretch>
                <a:fillRect/>
              </a:stretch>
            </p:blipFill>
            <p:spPr>
              <a:xfrm>
                <a:off x="4387449" y="862596"/>
                <a:ext cx="1170432" cy="731520"/>
              </a:xfrm>
              <a:prstGeom prst="rect">
                <a:avLst/>
              </a:prstGeom>
            </p:spPr>
          </p:pic>
          <p:pic>
            <p:nvPicPr>
              <p:cNvPr id="108" name="Picture 107" descr="A close up of a logo&#10;&#10;Description automatically generated">
                <a:extLst>
                  <a:ext uri="{FF2B5EF4-FFF2-40B4-BE49-F238E27FC236}">
                    <a16:creationId xmlns:a16="http://schemas.microsoft.com/office/drawing/2014/main" id="{070610CA-8F14-4845-B1C8-7273F27E57AA}"/>
                  </a:ext>
                </a:extLst>
              </p:cNvPr>
              <p:cNvPicPr>
                <a:picLocks noChangeAspect="1"/>
              </p:cNvPicPr>
              <p:nvPr/>
            </p:nvPicPr>
            <p:blipFill>
              <a:blip r:embed="rId6"/>
              <a:stretch>
                <a:fillRect/>
              </a:stretch>
            </p:blipFill>
            <p:spPr>
              <a:xfrm>
                <a:off x="3143029" y="555594"/>
                <a:ext cx="2453564" cy="1366539"/>
              </a:xfrm>
              <a:prstGeom prst="rect">
                <a:avLst/>
              </a:prstGeom>
            </p:spPr>
          </p:pic>
        </p:grpSp>
        <p:cxnSp>
          <p:nvCxnSpPr>
            <p:cNvPr id="115" name="Straight Connector 114">
              <a:extLst>
                <a:ext uri="{FF2B5EF4-FFF2-40B4-BE49-F238E27FC236}">
                  <a16:creationId xmlns:a16="http://schemas.microsoft.com/office/drawing/2014/main" id="{685F245A-8118-2745-96A7-A7CA4941E4AB}"/>
                </a:ext>
              </a:extLst>
            </p:cNvPr>
            <p:cNvCxnSpPr>
              <a:cxnSpLocks/>
            </p:cNvCxnSpPr>
            <p:nvPr/>
          </p:nvCxnSpPr>
          <p:spPr>
            <a:xfrm>
              <a:off x="3420038" y="2737829"/>
              <a:ext cx="17772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Down Arrow 115">
              <a:extLst>
                <a:ext uri="{FF2B5EF4-FFF2-40B4-BE49-F238E27FC236}">
                  <a16:creationId xmlns:a16="http://schemas.microsoft.com/office/drawing/2014/main" id="{870FBEA1-A53D-B34A-851D-D39D407FB3BD}"/>
                </a:ext>
              </a:extLst>
            </p:cNvPr>
            <p:cNvSpPr/>
            <p:nvPr/>
          </p:nvSpPr>
          <p:spPr>
            <a:xfrm>
              <a:off x="4271895" y="2753635"/>
              <a:ext cx="32512" cy="19507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4C6011D-70BF-9D4D-ABDE-B70C5DCB4750}"/>
              </a:ext>
            </a:extLst>
          </p:cNvPr>
          <p:cNvGrpSpPr/>
          <p:nvPr/>
        </p:nvGrpSpPr>
        <p:grpSpPr>
          <a:xfrm>
            <a:off x="5947263" y="1895086"/>
            <a:ext cx="1777281" cy="1167089"/>
            <a:chOff x="5233302" y="1778833"/>
            <a:chExt cx="1777281" cy="1167089"/>
          </a:xfrm>
        </p:grpSpPr>
        <p:grpSp>
          <p:nvGrpSpPr>
            <p:cNvPr id="109" name="Group 108">
              <a:extLst>
                <a:ext uri="{FF2B5EF4-FFF2-40B4-BE49-F238E27FC236}">
                  <a16:creationId xmlns:a16="http://schemas.microsoft.com/office/drawing/2014/main" id="{2725209F-5697-B044-BC30-A6F8BDB80EBE}"/>
                </a:ext>
              </a:extLst>
            </p:cNvPr>
            <p:cNvGrpSpPr/>
            <p:nvPr/>
          </p:nvGrpSpPr>
          <p:grpSpPr>
            <a:xfrm>
              <a:off x="5242324" y="1778833"/>
              <a:ext cx="1744768" cy="971767"/>
              <a:chOff x="5880827" y="553788"/>
              <a:chExt cx="2453564" cy="1366539"/>
            </a:xfrm>
          </p:grpSpPr>
          <p:grpSp>
            <p:nvGrpSpPr>
              <p:cNvPr id="110" name="Group 109">
                <a:extLst>
                  <a:ext uri="{FF2B5EF4-FFF2-40B4-BE49-F238E27FC236}">
                    <a16:creationId xmlns:a16="http://schemas.microsoft.com/office/drawing/2014/main" id="{FD551F9E-3472-1048-952F-D360402CB43E}"/>
                  </a:ext>
                </a:extLst>
              </p:cNvPr>
              <p:cNvGrpSpPr/>
              <p:nvPr/>
            </p:nvGrpSpPr>
            <p:grpSpPr>
              <a:xfrm>
                <a:off x="5924012" y="873103"/>
                <a:ext cx="2375621" cy="732236"/>
                <a:chOff x="5924012" y="873103"/>
                <a:chExt cx="2375621" cy="732236"/>
              </a:xfrm>
            </p:grpSpPr>
            <p:pic>
              <p:nvPicPr>
                <p:cNvPr id="112" name="Picture 111" descr="A picture containing fence, grass, table, man&#10;&#10;Description automatically generated">
                  <a:extLst>
                    <a:ext uri="{FF2B5EF4-FFF2-40B4-BE49-F238E27FC236}">
                      <a16:creationId xmlns:a16="http://schemas.microsoft.com/office/drawing/2014/main" id="{7E601957-1711-B94F-8B05-43D3384DB872}"/>
                    </a:ext>
                  </a:extLst>
                </p:cNvPr>
                <p:cNvPicPr>
                  <a:picLocks noChangeAspect="1"/>
                </p:cNvPicPr>
                <p:nvPr/>
              </p:nvPicPr>
              <p:blipFill>
                <a:blip r:embed="rId9"/>
                <a:stretch>
                  <a:fillRect/>
                </a:stretch>
              </p:blipFill>
              <p:spPr>
                <a:xfrm>
                  <a:off x="5924012" y="873103"/>
                  <a:ext cx="1170432" cy="731520"/>
                </a:xfrm>
                <a:prstGeom prst="rect">
                  <a:avLst/>
                </a:prstGeom>
              </p:spPr>
            </p:pic>
            <p:pic>
              <p:nvPicPr>
                <p:cNvPr id="113" name="Picture 112" descr="A picture containing front, standing, sitting, bed&#10;&#10;Description automatically generated">
                  <a:extLst>
                    <a:ext uri="{FF2B5EF4-FFF2-40B4-BE49-F238E27FC236}">
                      <a16:creationId xmlns:a16="http://schemas.microsoft.com/office/drawing/2014/main" id="{58B16D51-0BE1-3F41-91FF-5E801A6C8C20}"/>
                    </a:ext>
                  </a:extLst>
                </p:cNvPr>
                <p:cNvPicPr>
                  <a:picLocks noChangeAspect="1"/>
                </p:cNvPicPr>
                <p:nvPr/>
              </p:nvPicPr>
              <p:blipFill>
                <a:blip r:embed="rId10"/>
                <a:stretch>
                  <a:fillRect/>
                </a:stretch>
              </p:blipFill>
              <p:spPr>
                <a:xfrm>
                  <a:off x="7129201" y="873819"/>
                  <a:ext cx="1170432" cy="731520"/>
                </a:xfrm>
                <a:prstGeom prst="rect">
                  <a:avLst/>
                </a:prstGeom>
              </p:spPr>
            </p:pic>
          </p:grpSp>
          <p:pic>
            <p:nvPicPr>
              <p:cNvPr id="111" name="Picture 110" descr="A close up of a logo&#10;&#10;Description automatically generated">
                <a:extLst>
                  <a:ext uri="{FF2B5EF4-FFF2-40B4-BE49-F238E27FC236}">
                    <a16:creationId xmlns:a16="http://schemas.microsoft.com/office/drawing/2014/main" id="{C8967484-7FC9-C34A-AD3D-BD5C174AD6ED}"/>
                  </a:ext>
                </a:extLst>
              </p:cNvPr>
              <p:cNvPicPr>
                <a:picLocks noChangeAspect="1"/>
              </p:cNvPicPr>
              <p:nvPr/>
            </p:nvPicPr>
            <p:blipFill>
              <a:blip r:embed="rId6"/>
              <a:stretch>
                <a:fillRect/>
              </a:stretch>
            </p:blipFill>
            <p:spPr>
              <a:xfrm>
                <a:off x="5880827" y="553788"/>
                <a:ext cx="2453564" cy="1366539"/>
              </a:xfrm>
              <a:prstGeom prst="rect">
                <a:avLst/>
              </a:prstGeom>
            </p:spPr>
          </p:pic>
        </p:grpSp>
        <p:cxnSp>
          <p:nvCxnSpPr>
            <p:cNvPr id="117" name="Straight Connector 116">
              <a:extLst>
                <a:ext uri="{FF2B5EF4-FFF2-40B4-BE49-F238E27FC236}">
                  <a16:creationId xmlns:a16="http://schemas.microsoft.com/office/drawing/2014/main" id="{2D132A3A-3154-104C-9C6D-B3E2C40034A3}"/>
                </a:ext>
              </a:extLst>
            </p:cNvPr>
            <p:cNvCxnSpPr>
              <a:cxnSpLocks/>
            </p:cNvCxnSpPr>
            <p:nvPr/>
          </p:nvCxnSpPr>
          <p:spPr>
            <a:xfrm>
              <a:off x="5233302" y="2737829"/>
              <a:ext cx="17772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Down Arrow 117">
              <a:extLst>
                <a:ext uri="{FF2B5EF4-FFF2-40B4-BE49-F238E27FC236}">
                  <a16:creationId xmlns:a16="http://schemas.microsoft.com/office/drawing/2014/main" id="{FD07EBF1-6707-C742-A731-9F735B50EE01}"/>
                </a:ext>
              </a:extLst>
            </p:cNvPr>
            <p:cNvSpPr/>
            <p:nvPr/>
          </p:nvSpPr>
          <p:spPr>
            <a:xfrm>
              <a:off x="6085159" y="2750849"/>
              <a:ext cx="32512" cy="19507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Rectangle 144">
            <a:extLst>
              <a:ext uri="{FF2B5EF4-FFF2-40B4-BE49-F238E27FC236}">
                <a16:creationId xmlns:a16="http://schemas.microsoft.com/office/drawing/2014/main" id="{DB8607DC-BE0B-7F46-B7F4-40DB7FA99EEA}"/>
              </a:ext>
            </a:extLst>
          </p:cNvPr>
          <p:cNvSpPr/>
          <p:nvPr/>
        </p:nvSpPr>
        <p:spPr>
          <a:xfrm>
            <a:off x="561772" y="745687"/>
            <a:ext cx="8162842" cy="1323439"/>
          </a:xfrm>
          <a:prstGeom prst="rect">
            <a:avLst/>
          </a:prstGeom>
        </p:spPr>
        <p:txBody>
          <a:bodyPr wrap="square">
            <a:spAutoFit/>
          </a:bodyPr>
          <a:lstStyle/>
          <a:p>
            <a:r>
              <a:rPr lang="en" sz="1600">
                <a:latin typeface="Times New Roman" panose="02020603050405020304" pitchFamily="18" charset="0"/>
                <a:cs typeface="Times New Roman" panose="02020603050405020304" pitchFamily="18" charset="0"/>
              </a:rPr>
              <a:t>Use LSTM word-level hidden state to pass history information.</a:t>
            </a:r>
            <a:endParaRPr lang="en-US" sz="1600"/>
          </a:p>
          <a:p>
            <a:pPr marL="285750" indent="-285750">
              <a:buFont typeface="Arial" panose="020B0604020202020204" pitchFamily="34" charset="0"/>
              <a:buChar char="•"/>
            </a:pPr>
            <a:r>
              <a:rPr lang="en" sz="1600">
                <a:latin typeface="Times New Roman" panose="02020603050405020304" pitchFamily="18" charset="0"/>
                <a:cs typeface="Times New Roman" panose="02020603050405020304" pitchFamily="18" charset="0"/>
              </a:rPr>
              <a:t>Pass LSTM decoder’s last (word) </a:t>
            </a:r>
            <a:r>
              <a:rPr lang="en-US" sz="1600">
                <a:latin typeface="Times New Roman" panose="02020603050405020304" pitchFamily="18" charset="0"/>
                <a:cs typeface="Times New Roman" panose="02020603050405020304" pitchFamily="18" charset="0"/>
              </a:rPr>
              <a:t>hidden state from the previous sentence as the initial hidden state for the next sentence decoding.</a:t>
            </a:r>
          </a:p>
          <a:p>
            <a:pPr marL="285750" indent="-285750">
              <a:buFont typeface="Arial" panose="020B0604020202020204" pitchFamily="34" charset="0"/>
              <a:buChar char="•"/>
            </a:pPr>
            <a:r>
              <a:rPr lang="en-US" sz="1600">
                <a:latin typeface="Times New Roman" panose="02020603050405020304" pitchFamily="18" charset="0"/>
                <a:cs typeface="Times New Roman" panose="02020603050405020304" pitchFamily="18" charset="0"/>
              </a:rPr>
              <a:t>The context history information quickly decays due to vanishing gradient.</a:t>
            </a:r>
          </a:p>
          <a:p>
            <a:pPr marL="285750" indent="-285750">
              <a:buFont typeface="Arial" panose="020B0604020202020204" pitchFamily="34" charset="0"/>
              <a:buChar char="•"/>
            </a:pPr>
            <a:endParaRPr lang="en-US" sz="1600">
              <a:latin typeface="Times New Roman" panose="02020603050405020304" pitchFamily="18" charset="0"/>
              <a:cs typeface="Times New Roman" panose="02020603050405020304" pitchFamily="18" charset="0"/>
            </a:endParaRPr>
          </a:p>
        </p:txBody>
      </p:sp>
      <p:grpSp>
        <p:nvGrpSpPr>
          <p:cNvPr id="146" name="Group 145">
            <a:extLst>
              <a:ext uri="{FF2B5EF4-FFF2-40B4-BE49-F238E27FC236}">
                <a16:creationId xmlns:a16="http://schemas.microsoft.com/office/drawing/2014/main" id="{3D0F796B-6C9E-9F4F-9F17-66A2720D8A77}"/>
              </a:ext>
            </a:extLst>
          </p:cNvPr>
          <p:cNvGrpSpPr/>
          <p:nvPr/>
        </p:nvGrpSpPr>
        <p:grpSpPr>
          <a:xfrm>
            <a:off x="3228972" y="3100691"/>
            <a:ext cx="2188571" cy="1238560"/>
            <a:chOff x="484719" y="2832195"/>
            <a:chExt cx="2477676" cy="1308180"/>
          </a:xfrm>
        </p:grpSpPr>
        <p:sp>
          <p:nvSpPr>
            <p:cNvPr id="147" name="Google Shape;96;p2">
              <a:extLst>
                <a:ext uri="{FF2B5EF4-FFF2-40B4-BE49-F238E27FC236}">
                  <a16:creationId xmlns:a16="http://schemas.microsoft.com/office/drawing/2014/main" id="{33F508BA-73D4-9A4C-ABF5-29A1EA9D47C5}"/>
                </a:ext>
              </a:extLst>
            </p:cNvPr>
            <p:cNvSpPr>
              <a:spLocks noChangeAspect="1"/>
            </p:cNvSpPr>
            <p:nvPr/>
          </p:nvSpPr>
          <p:spPr>
            <a:xfrm>
              <a:off x="484719" y="3652803"/>
              <a:ext cx="2477676" cy="487572"/>
            </a:xfrm>
            <a:prstGeom prst="rect">
              <a:avLst/>
            </a:prstGeom>
            <a:noFill/>
            <a:ln>
              <a:noFill/>
            </a:ln>
          </p:spPr>
          <p:txBody>
            <a:bodyPr spcFirstLastPara="1" wrap="square" lIns="91425" tIns="45700" rIns="91425" bIns="45700" anchor="t" anchorCtr="0">
              <a:spAutoFit/>
            </a:bodyPr>
            <a:lstStyle/>
            <a:p>
              <a:pPr lvl="0">
                <a:buSzPts val="2000"/>
              </a:pPr>
              <a:r>
                <a:rPr lang="en-US" sz="1200" b="1">
                  <a:solidFill>
                    <a:schemeClr val="tx1"/>
                  </a:solidFill>
                  <a:latin typeface="Times New Roman" panose="02020603050405020304" pitchFamily="18" charset="0"/>
                  <a:cs typeface="Times New Roman" panose="02020603050405020304" pitchFamily="18" charset="0"/>
                </a:rPr>
                <a:t>A girl </a:t>
              </a:r>
              <a:r>
                <a:rPr lang="en-US" sz="1200">
                  <a:solidFill>
                    <a:schemeClr val="tx1"/>
                  </a:solidFill>
                  <a:latin typeface="Times New Roman" panose="02020603050405020304" pitchFamily="18" charset="0"/>
                  <a:cs typeface="Times New Roman" panose="02020603050405020304" pitchFamily="18" charset="0"/>
                </a:rPr>
                <a:t>is crossing the monkey bars.</a:t>
              </a:r>
              <a:endParaRPr lang="en-US" sz="1200">
                <a:solidFill>
                  <a:schemeClr val="tx1"/>
                </a:solidFill>
              </a:endParaRPr>
            </a:p>
          </p:txBody>
        </p:sp>
        <p:sp>
          <p:nvSpPr>
            <p:cNvPr id="148" name="Rounded Rectangle 147">
              <a:extLst>
                <a:ext uri="{FF2B5EF4-FFF2-40B4-BE49-F238E27FC236}">
                  <a16:creationId xmlns:a16="http://schemas.microsoft.com/office/drawing/2014/main" id="{F342BF33-0A2C-D64B-A98E-BF8DF7863BBB}"/>
                </a:ext>
              </a:extLst>
            </p:cNvPr>
            <p:cNvSpPr>
              <a:spLocks noChangeAspect="1"/>
            </p:cNvSpPr>
            <p:nvPr/>
          </p:nvSpPr>
          <p:spPr>
            <a:xfrm>
              <a:off x="597196" y="3202568"/>
              <a:ext cx="548639" cy="27373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latin typeface="Times New Roman" panose="02020603050405020304" pitchFamily="18" charset="0"/>
                  <a:cs typeface="Times New Roman" panose="02020603050405020304" pitchFamily="18" charset="0"/>
                </a:rPr>
                <a:t>LSTM</a:t>
              </a:r>
            </a:p>
          </p:txBody>
        </p:sp>
        <p:sp>
          <p:nvSpPr>
            <p:cNvPr id="149" name="Rounded Rectangle 148">
              <a:extLst>
                <a:ext uri="{FF2B5EF4-FFF2-40B4-BE49-F238E27FC236}">
                  <a16:creationId xmlns:a16="http://schemas.microsoft.com/office/drawing/2014/main" id="{9BD3284B-41C9-5743-8F95-56C7880396E3}"/>
                </a:ext>
              </a:extLst>
            </p:cNvPr>
            <p:cNvSpPr>
              <a:spLocks noChangeAspect="1"/>
            </p:cNvSpPr>
            <p:nvPr/>
          </p:nvSpPr>
          <p:spPr>
            <a:xfrm>
              <a:off x="1259573" y="3202568"/>
              <a:ext cx="548640" cy="27373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800">
                  <a:solidFill>
                    <a:srgbClr val="FFFFFF"/>
                  </a:solidFill>
                  <a:latin typeface="Times New Roman" panose="02020603050405020304" pitchFamily="18" charset="0"/>
                  <a:cs typeface="Times New Roman" panose="02020603050405020304" pitchFamily="18" charset="0"/>
                </a:rPr>
                <a:t>LSTM</a:t>
              </a:r>
            </a:p>
          </p:txBody>
        </p:sp>
        <p:sp>
          <p:nvSpPr>
            <p:cNvPr id="150" name="Rounded Rectangle 149">
              <a:extLst>
                <a:ext uri="{FF2B5EF4-FFF2-40B4-BE49-F238E27FC236}">
                  <a16:creationId xmlns:a16="http://schemas.microsoft.com/office/drawing/2014/main" id="{9D5A72E5-3DE2-9346-A15A-4B9584C220B7}"/>
                </a:ext>
              </a:extLst>
            </p:cNvPr>
            <p:cNvSpPr>
              <a:spLocks noChangeAspect="1"/>
            </p:cNvSpPr>
            <p:nvPr/>
          </p:nvSpPr>
          <p:spPr>
            <a:xfrm>
              <a:off x="2299378" y="3202249"/>
              <a:ext cx="548640" cy="27373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800">
                  <a:solidFill>
                    <a:srgbClr val="FFFFFF"/>
                  </a:solidFill>
                  <a:latin typeface="Times New Roman" panose="02020603050405020304" pitchFamily="18" charset="0"/>
                  <a:cs typeface="Times New Roman" panose="02020603050405020304" pitchFamily="18" charset="0"/>
                </a:rPr>
                <a:t>LSTM</a:t>
              </a:r>
            </a:p>
          </p:txBody>
        </p:sp>
        <p:sp>
          <p:nvSpPr>
            <p:cNvPr id="151" name="Google Shape;96;p2">
              <a:extLst>
                <a:ext uri="{FF2B5EF4-FFF2-40B4-BE49-F238E27FC236}">
                  <a16:creationId xmlns:a16="http://schemas.microsoft.com/office/drawing/2014/main" id="{D1EC0695-A0E7-8342-892A-588B33095FB5}"/>
                </a:ext>
              </a:extLst>
            </p:cNvPr>
            <p:cNvSpPr>
              <a:spLocks noChangeAspect="1"/>
            </p:cNvSpPr>
            <p:nvPr/>
          </p:nvSpPr>
          <p:spPr>
            <a:xfrm>
              <a:off x="1890037" y="3194833"/>
              <a:ext cx="348219" cy="2275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800" b="0" i="0" u="none" strike="noStrike" cap="none">
                  <a:solidFill>
                    <a:schemeClr val="dk1"/>
                  </a:solidFill>
                  <a:latin typeface="Times New Roman"/>
                  <a:ea typeface="Times New Roman"/>
                  <a:cs typeface="Times New Roman"/>
                  <a:sym typeface="Times New Roman"/>
                </a:rPr>
                <a:t>…</a:t>
              </a:r>
              <a:endParaRPr sz="800" b="0" i="0" u="none" strike="noStrike" cap="none">
                <a:solidFill>
                  <a:srgbClr val="000000"/>
                </a:solidFill>
                <a:sym typeface="Arial"/>
              </a:endParaRPr>
            </a:p>
          </p:txBody>
        </p:sp>
        <p:sp>
          <p:nvSpPr>
            <p:cNvPr id="152" name="Rounded Rectangle 151">
              <a:extLst>
                <a:ext uri="{FF2B5EF4-FFF2-40B4-BE49-F238E27FC236}">
                  <a16:creationId xmlns:a16="http://schemas.microsoft.com/office/drawing/2014/main" id="{45965EE0-81D0-5743-8032-199942F1AB57}"/>
                </a:ext>
              </a:extLst>
            </p:cNvPr>
            <p:cNvSpPr/>
            <p:nvPr/>
          </p:nvSpPr>
          <p:spPr>
            <a:xfrm>
              <a:off x="1365006" y="2832195"/>
              <a:ext cx="717100" cy="27373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t>Encoder</a:t>
              </a:r>
            </a:p>
          </p:txBody>
        </p:sp>
        <p:cxnSp>
          <p:nvCxnSpPr>
            <p:cNvPr id="153" name="Straight Arrow Connector 152">
              <a:extLst>
                <a:ext uri="{FF2B5EF4-FFF2-40B4-BE49-F238E27FC236}">
                  <a16:creationId xmlns:a16="http://schemas.microsoft.com/office/drawing/2014/main" id="{E05CF2ED-90FD-B74A-9E3A-AE652128935B}"/>
                </a:ext>
              </a:extLst>
            </p:cNvPr>
            <p:cNvCxnSpPr>
              <a:cxnSpLocks/>
              <a:stCxn id="148" idx="3"/>
              <a:endCxn id="149" idx="1"/>
            </p:cNvCxnSpPr>
            <p:nvPr/>
          </p:nvCxnSpPr>
          <p:spPr>
            <a:xfrm>
              <a:off x="1145836" y="3339434"/>
              <a:ext cx="1137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3B57E66A-5A56-094B-A026-836BDAB7E848}"/>
                </a:ext>
              </a:extLst>
            </p:cNvPr>
            <p:cNvCxnSpPr>
              <a:cxnSpLocks/>
              <a:stCxn id="149" idx="3"/>
            </p:cNvCxnSpPr>
            <p:nvPr/>
          </p:nvCxnSpPr>
          <p:spPr>
            <a:xfrm>
              <a:off x="1808213" y="3339434"/>
              <a:ext cx="1097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39E581D2-5B29-ED41-8B22-95EF3EFA4BF4}"/>
                </a:ext>
              </a:extLst>
            </p:cNvPr>
            <p:cNvCxnSpPr>
              <a:cxnSpLocks/>
            </p:cNvCxnSpPr>
            <p:nvPr/>
          </p:nvCxnSpPr>
          <p:spPr>
            <a:xfrm>
              <a:off x="2192118" y="3339115"/>
              <a:ext cx="1097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6" name="Rectangle 155">
              <a:extLst>
                <a:ext uri="{FF2B5EF4-FFF2-40B4-BE49-F238E27FC236}">
                  <a16:creationId xmlns:a16="http://schemas.microsoft.com/office/drawing/2014/main" id="{9129828B-11E8-3C4C-B1C2-8694E57FB159}"/>
                </a:ext>
              </a:extLst>
            </p:cNvPr>
            <p:cNvSpPr/>
            <p:nvPr/>
          </p:nvSpPr>
          <p:spPr>
            <a:xfrm>
              <a:off x="687584" y="3480640"/>
              <a:ext cx="388722" cy="227554"/>
            </a:xfrm>
            <a:prstGeom prst="rect">
              <a:avLst/>
            </a:prstGeom>
          </p:spPr>
          <p:txBody>
            <a:bodyPr wrap="none">
              <a:spAutoFit/>
            </a:bodyPr>
            <a:lstStyle/>
            <a:p>
              <a:r>
                <a:rPr lang="en-US" sz="800">
                  <a:latin typeface="Times New Roman" panose="02020603050405020304" pitchFamily="18" charset="0"/>
                  <a:cs typeface="Times New Roman" panose="02020603050405020304" pitchFamily="18" charset="0"/>
                </a:rPr>
                <a:t>The</a:t>
              </a:r>
              <a:endParaRPr lang="en-US" sz="800"/>
            </a:p>
          </p:txBody>
        </p:sp>
        <p:sp>
          <p:nvSpPr>
            <p:cNvPr id="157" name="Rectangle 156">
              <a:extLst>
                <a:ext uri="{FF2B5EF4-FFF2-40B4-BE49-F238E27FC236}">
                  <a16:creationId xmlns:a16="http://schemas.microsoft.com/office/drawing/2014/main" id="{DFF4FB75-9780-1349-ABD3-64BD8495ABC1}"/>
                </a:ext>
              </a:extLst>
            </p:cNvPr>
            <p:cNvSpPr/>
            <p:nvPr/>
          </p:nvSpPr>
          <p:spPr>
            <a:xfrm>
              <a:off x="1321735" y="3480640"/>
              <a:ext cx="383276" cy="227554"/>
            </a:xfrm>
            <a:prstGeom prst="rect">
              <a:avLst/>
            </a:prstGeom>
          </p:spPr>
          <p:txBody>
            <a:bodyPr wrap="none">
              <a:spAutoFit/>
            </a:bodyPr>
            <a:lstStyle/>
            <a:p>
              <a:r>
                <a:rPr lang="en-US" sz="800">
                  <a:latin typeface="Times New Roman" panose="02020603050405020304" pitchFamily="18" charset="0"/>
                  <a:cs typeface="Times New Roman" panose="02020603050405020304" pitchFamily="18" charset="0"/>
                </a:rPr>
                <a:t>boy</a:t>
              </a:r>
              <a:endParaRPr lang="en-US" sz="800"/>
            </a:p>
          </p:txBody>
        </p:sp>
        <p:sp>
          <p:nvSpPr>
            <p:cNvPr id="158" name="Rectangle 157">
              <a:extLst>
                <a:ext uri="{FF2B5EF4-FFF2-40B4-BE49-F238E27FC236}">
                  <a16:creationId xmlns:a16="http://schemas.microsoft.com/office/drawing/2014/main" id="{C59AC837-6809-B54A-AE96-A82107DB2CFE}"/>
                </a:ext>
              </a:extLst>
            </p:cNvPr>
            <p:cNvSpPr/>
            <p:nvPr/>
          </p:nvSpPr>
          <p:spPr>
            <a:xfrm>
              <a:off x="2381224" y="3475981"/>
              <a:ext cx="374514" cy="227554"/>
            </a:xfrm>
            <a:prstGeom prst="rect">
              <a:avLst/>
            </a:prstGeom>
          </p:spPr>
          <p:txBody>
            <a:bodyPr wrap="none">
              <a:spAutoFit/>
            </a:bodyPr>
            <a:lstStyle/>
            <a:p>
              <a:r>
                <a:rPr lang="en-US" sz="800">
                  <a:latin typeface="Times New Roman" panose="02020603050405020304" pitchFamily="18" charset="0"/>
                  <a:cs typeface="Times New Roman" panose="02020603050405020304" pitchFamily="18" charset="0"/>
                </a:rPr>
                <a:t>bars</a:t>
              </a:r>
              <a:endParaRPr lang="en-US" sz="800"/>
            </a:p>
          </p:txBody>
        </p:sp>
      </p:grpSp>
      <p:grpSp>
        <p:nvGrpSpPr>
          <p:cNvPr id="159" name="Group 158">
            <a:extLst>
              <a:ext uri="{FF2B5EF4-FFF2-40B4-BE49-F238E27FC236}">
                <a16:creationId xmlns:a16="http://schemas.microsoft.com/office/drawing/2014/main" id="{72800C9F-5610-AD4B-971C-2BAC62B541EC}"/>
              </a:ext>
            </a:extLst>
          </p:cNvPr>
          <p:cNvGrpSpPr/>
          <p:nvPr/>
        </p:nvGrpSpPr>
        <p:grpSpPr>
          <a:xfrm>
            <a:off x="5721090" y="3095347"/>
            <a:ext cx="2188571" cy="1238560"/>
            <a:chOff x="484719" y="2832195"/>
            <a:chExt cx="2477676" cy="1308180"/>
          </a:xfrm>
        </p:grpSpPr>
        <p:sp>
          <p:nvSpPr>
            <p:cNvPr id="160" name="Google Shape;96;p2">
              <a:extLst>
                <a:ext uri="{FF2B5EF4-FFF2-40B4-BE49-F238E27FC236}">
                  <a16:creationId xmlns:a16="http://schemas.microsoft.com/office/drawing/2014/main" id="{76E3606A-72AC-F040-BAB5-45DF81A29674}"/>
                </a:ext>
              </a:extLst>
            </p:cNvPr>
            <p:cNvSpPr>
              <a:spLocks noChangeAspect="1"/>
            </p:cNvSpPr>
            <p:nvPr/>
          </p:nvSpPr>
          <p:spPr>
            <a:xfrm>
              <a:off x="484719" y="3652803"/>
              <a:ext cx="2477676" cy="487572"/>
            </a:xfrm>
            <a:prstGeom prst="rect">
              <a:avLst/>
            </a:prstGeom>
            <a:noFill/>
            <a:ln>
              <a:noFill/>
            </a:ln>
          </p:spPr>
          <p:txBody>
            <a:bodyPr spcFirstLastPara="1" wrap="square" lIns="91425" tIns="45700" rIns="91425" bIns="45700" anchor="t" anchorCtr="0">
              <a:spAutoFit/>
            </a:bodyPr>
            <a:lstStyle/>
            <a:p>
              <a:pPr lvl="0">
                <a:buSzPts val="2000"/>
              </a:pPr>
              <a:r>
                <a:rPr lang="en-US" sz="1200" b="1">
                  <a:solidFill>
                    <a:schemeClr val="tx1"/>
                  </a:solidFill>
                  <a:latin typeface="Times New Roman" panose="02020603050405020304" pitchFamily="18" charset="0"/>
                  <a:cs typeface="Times New Roman" panose="02020603050405020304" pitchFamily="18" charset="0"/>
                </a:rPr>
                <a:t>A young boy </a:t>
              </a:r>
              <a:r>
                <a:rPr lang="en-US" sz="1200">
                  <a:solidFill>
                    <a:schemeClr val="tx1"/>
                  </a:solidFill>
                  <a:latin typeface="Times New Roman" panose="02020603050405020304" pitchFamily="18" charset="0"/>
                  <a:cs typeface="Times New Roman" panose="02020603050405020304" pitchFamily="18" charset="0"/>
                </a:rPr>
                <a:t>is seen standing before a set of monkey bars.</a:t>
              </a:r>
              <a:endParaRPr lang="en-US" sz="1200">
                <a:solidFill>
                  <a:schemeClr val="tx1"/>
                </a:solidFill>
              </a:endParaRPr>
            </a:p>
          </p:txBody>
        </p:sp>
        <p:sp>
          <p:nvSpPr>
            <p:cNvPr id="161" name="Rounded Rectangle 160">
              <a:extLst>
                <a:ext uri="{FF2B5EF4-FFF2-40B4-BE49-F238E27FC236}">
                  <a16:creationId xmlns:a16="http://schemas.microsoft.com/office/drawing/2014/main" id="{463D0999-BACD-734B-9D27-16FAECF69CA7}"/>
                </a:ext>
              </a:extLst>
            </p:cNvPr>
            <p:cNvSpPr>
              <a:spLocks noChangeAspect="1"/>
            </p:cNvSpPr>
            <p:nvPr/>
          </p:nvSpPr>
          <p:spPr>
            <a:xfrm>
              <a:off x="597196" y="3202568"/>
              <a:ext cx="548639" cy="27373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latin typeface="Times New Roman" panose="02020603050405020304" pitchFamily="18" charset="0"/>
                  <a:cs typeface="Times New Roman" panose="02020603050405020304" pitchFamily="18" charset="0"/>
                </a:rPr>
                <a:t>LSTM</a:t>
              </a:r>
            </a:p>
          </p:txBody>
        </p:sp>
        <p:sp>
          <p:nvSpPr>
            <p:cNvPr id="162" name="Rounded Rectangle 161">
              <a:extLst>
                <a:ext uri="{FF2B5EF4-FFF2-40B4-BE49-F238E27FC236}">
                  <a16:creationId xmlns:a16="http://schemas.microsoft.com/office/drawing/2014/main" id="{6B8F6A75-8B40-8845-A727-E3BB073243BB}"/>
                </a:ext>
              </a:extLst>
            </p:cNvPr>
            <p:cNvSpPr>
              <a:spLocks noChangeAspect="1"/>
            </p:cNvSpPr>
            <p:nvPr/>
          </p:nvSpPr>
          <p:spPr>
            <a:xfrm>
              <a:off x="1259573" y="3202568"/>
              <a:ext cx="548640" cy="27373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800">
                  <a:solidFill>
                    <a:srgbClr val="FFFFFF"/>
                  </a:solidFill>
                  <a:latin typeface="Times New Roman" panose="02020603050405020304" pitchFamily="18" charset="0"/>
                  <a:cs typeface="Times New Roman" panose="02020603050405020304" pitchFamily="18" charset="0"/>
                </a:rPr>
                <a:t>LSTM</a:t>
              </a:r>
            </a:p>
          </p:txBody>
        </p:sp>
        <p:sp>
          <p:nvSpPr>
            <p:cNvPr id="163" name="Rounded Rectangle 162">
              <a:extLst>
                <a:ext uri="{FF2B5EF4-FFF2-40B4-BE49-F238E27FC236}">
                  <a16:creationId xmlns:a16="http://schemas.microsoft.com/office/drawing/2014/main" id="{6E032834-6F35-6849-8188-1A7C32575417}"/>
                </a:ext>
              </a:extLst>
            </p:cNvPr>
            <p:cNvSpPr>
              <a:spLocks noChangeAspect="1"/>
            </p:cNvSpPr>
            <p:nvPr/>
          </p:nvSpPr>
          <p:spPr>
            <a:xfrm>
              <a:off x="2299378" y="3202249"/>
              <a:ext cx="548640" cy="27373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800">
                  <a:solidFill>
                    <a:srgbClr val="FFFFFF"/>
                  </a:solidFill>
                  <a:latin typeface="Times New Roman" panose="02020603050405020304" pitchFamily="18" charset="0"/>
                  <a:cs typeface="Times New Roman" panose="02020603050405020304" pitchFamily="18" charset="0"/>
                </a:rPr>
                <a:t>LSTM</a:t>
              </a:r>
            </a:p>
          </p:txBody>
        </p:sp>
        <p:sp>
          <p:nvSpPr>
            <p:cNvPr id="164" name="Google Shape;96;p2">
              <a:extLst>
                <a:ext uri="{FF2B5EF4-FFF2-40B4-BE49-F238E27FC236}">
                  <a16:creationId xmlns:a16="http://schemas.microsoft.com/office/drawing/2014/main" id="{5703355C-C8DC-A147-9E0D-54B2B3239BC2}"/>
                </a:ext>
              </a:extLst>
            </p:cNvPr>
            <p:cNvSpPr>
              <a:spLocks noChangeAspect="1"/>
            </p:cNvSpPr>
            <p:nvPr/>
          </p:nvSpPr>
          <p:spPr>
            <a:xfrm>
              <a:off x="1884880" y="3194144"/>
              <a:ext cx="348219" cy="2275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800" b="0" i="0" u="none" strike="noStrike" cap="none">
                  <a:solidFill>
                    <a:schemeClr val="dk1"/>
                  </a:solidFill>
                  <a:latin typeface="Times New Roman"/>
                  <a:ea typeface="Times New Roman"/>
                  <a:cs typeface="Times New Roman"/>
                  <a:sym typeface="Times New Roman"/>
                </a:rPr>
                <a:t>…</a:t>
              </a:r>
              <a:endParaRPr sz="800" b="0" i="0" u="none" strike="noStrike" cap="none">
                <a:solidFill>
                  <a:srgbClr val="000000"/>
                </a:solidFill>
                <a:sym typeface="Arial"/>
              </a:endParaRPr>
            </a:p>
          </p:txBody>
        </p:sp>
        <p:sp>
          <p:nvSpPr>
            <p:cNvPr id="165" name="Rounded Rectangle 164">
              <a:extLst>
                <a:ext uri="{FF2B5EF4-FFF2-40B4-BE49-F238E27FC236}">
                  <a16:creationId xmlns:a16="http://schemas.microsoft.com/office/drawing/2014/main" id="{463C78A3-C5E3-BC4D-A001-6F3FFE882FB2}"/>
                </a:ext>
              </a:extLst>
            </p:cNvPr>
            <p:cNvSpPr/>
            <p:nvPr/>
          </p:nvSpPr>
          <p:spPr>
            <a:xfrm>
              <a:off x="1365006" y="2832195"/>
              <a:ext cx="717100" cy="27373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t>Encoder</a:t>
              </a:r>
            </a:p>
          </p:txBody>
        </p:sp>
        <p:cxnSp>
          <p:nvCxnSpPr>
            <p:cNvPr id="166" name="Straight Arrow Connector 165">
              <a:extLst>
                <a:ext uri="{FF2B5EF4-FFF2-40B4-BE49-F238E27FC236}">
                  <a16:creationId xmlns:a16="http://schemas.microsoft.com/office/drawing/2014/main" id="{B21F502A-B2F7-8443-B6A7-D8DA6A5B3D57}"/>
                </a:ext>
              </a:extLst>
            </p:cNvPr>
            <p:cNvCxnSpPr>
              <a:cxnSpLocks/>
              <a:stCxn id="161" idx="3"/>
              <a:endCxn id="162" idx="1"/>
            </p:cNvCxnSpPr>
            <p:nvPr/>
          </p:nvCxnSpPr>
          <p:spPr>
            <a:xfrm>
              <a:off x="1145836" y="3339434"/>
              <a:ext cx="1137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F8D41EAB-B8A8-0C44-A6CA-ACCF53E4970E}"/>
                </a:ext>
              </a:extLst>
            </p:cNvPr>
            <p:cNvCxnSpPr>
              <a:cxnSpLocks/>
              <a:stCxn id="162" idx="3"/>
            </p:cNvCxnSpPr>
            <p:nvPr/>
          </p:nvCxnSpPr>
          <p:spPr>
            <a:xfrm>
              <a:off x="1808213" y="3339434"/>
              <a:ext cx="1097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2A7508F8-8FB2-0847-A9E3-CD397D1821BF}"/>
                </a:ext>
              </a:extLst>
            </p:cNvPr>
            <p:cNvCxnSpPr>
              <a:cxnSpLocks/>
            </p:cNvCxnSpPr>
            <p:nvPr/>
          </p:nvCxnSpPr>
          <p:spPr>
            <a:xfrm>
              <a:off x="2192118" y="3339115"/>
              <a:ext cx="1097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9" name="Rectangle 168">
              <a:extLst>
                <a:ext uri="{FF2B5EF4-FFF2-40B4-BE49-F238E27FC236}">
                  <a16:creationId xmlns:a16="http://schemas.microsoft.com/office/drawing/2014/main" id="{93F57399-32CC-1647-9378-3DF8FD0837B4}"/>
                </a:ext>
              </a:extLst>
            </p:cNvPr>
            <p:cNvSpPr/>
            <p:nvPr/>
          </p:nvSpPr>
          <p:spPr>
            <a:xfrm>
              <a:off x="687584" y="3480640"/>
              <a:ext cx="292539" cy="227554"/>
            </a:xfrm>
            <a:prstGeom prst="rect">
              <a:avLst/>
            </a:prstGeom>
          </p:spPr>
          <p:txBody>
            <a:bodyPr wrap="none">
              <a:spAutoFit/>
            </a:bodyPr>
            <a:lstStyle/>
            <a:p>
              <a:r>
                <a:rPr lang="en-US" sz="800">
                  <a:latin typeface="Times New Roman" panose="02020603050405020304" pitchFamily="18" charset="0"/>
                  <a:cs typeface="Times New Roman" panose="02020603050405020304" pitchFamily="18" charset="0"/>
                </a:rPr>
                <a:t>A</a:t>
              </a:r>
              <a:endParaRPr lang="en-US" sz="800"/>
            </a:p>
          </p:txBody>
        </p:sp>
        <p:sp>
          <p:nvSpPr>
            <p:cNvPr id="170" name="Rectangle 169">
              <a:extLst>
                <a:ext uri="{FF2B5EF4-FFF2-40B4-BE49-F238E27FC236}">
                  <a16:creationId xmlns:a16="http://schemas.microsoft.com/office/drawing/2014/main" id="{6876A1DA-A89B-404F-8832-121A8141FAE2}"/>
                </a:ext>
              </a:extLst>
            </p:cNvPr>
            <p:cNvSpPr/>
            <p:nvPr/>
          </p:nvSpPr>
          <p:spPr>
            <a:xfrm>
              <a:off x="1321735" y="3480640"/>
              <a:ext cx="383276" cy="227554"/>
            </a:xfrm>
            <a:prstGeom prst="rect">
              <a:avLst/>
            </a:prstGeom>
          </p:spPr>
          <p:txBody>
            <a:bodyPr wrap="none">
              <a:spAutoFit/>
            </a:bodyPr>
            <a:lstStyle/>
            <a:p>
              <a:r>
                <a:rPr lang="en-US" sz="800">
                  <a:latin typeface="Times New Roman" panose="02020603050405020304" pitchFamily="18" charset="0"/>
                  <a:cs typeface="Times New Roman" panose="02020603050405020304" pitchFamily="18" charset="0"/>
                </a:rPr>
                <a:t>boy</a:t>
              </a:r>
              <a:endParaRPr lang="en-US" sz="800"/>
            </a:p>
          </p:txBody>
        </p:sp>
        <p:sp>
          <p:nvSpPr>
            <p:cNvPr id="171" name="Rectangle 170">
              <a:extLst>
                <a:ext uri="{FF2B5EF4-FFF2-40B4-BE49-F238E27FC236}">
                  <a16:creationId xmlns:a16="http://schemas.microsoft.com/office/drawing/2014/main" id="{2953F8D4-21DA-BD4C-91C0-81CE8FB2C27B}"/>
                </a:ext>
              </a:extLst>
            </p:cNvPr>
            <p:cNvSpPr/>
            <p:nvPr/>
          </p:nvSpPr>
          <p:spPr>
            <a:xfrm>
              <a:off x="2308010" y="3484912"/>
              <a:ext cx="541161" cy="227554"/>
            </a:xfrm>
            <a:prstGeom prst="rect">
              <a:avLst/>
            </a:prstGeom>
          </p:spPr>
          <p:txBody>
            <a:bodyPr wrap="none">
              <a:spAutoFit/>
            </a:bodyPr>
            <a:lstStyle/>
            <a:p>
              <a:r>
                <a:rPr lang="en-US" sz="800">
                  <a:latin typeface="Times New Roman" panose="02020603050405020304" pitchFamily="18" charset="0"/>
                  <a:cs typeface="Times New Roman" panose="02020603050405020304" pitchFamily="18" charset="0"/>
                </a:rPr>
                <a:t>camera</a:t>
              </a:r>
              <a:endParaRPr lang="en-US" sz="800"/>
            </a:p>
          </p:txBody>
        </p:sp>
      </p:grpSp>
      <p:sp>
        <p:nvSpPr>
          <p:cNvPr id="2" name="Right Arrow 1">
            <a:extLst>
              <a:ext uri="{FF2B5EF4-FFF2-40B4-BE49-F238E27FC236}">
                <a16:creationId xmlns:a16="http://schemas.microsoft.com/office/drawing/2014/main" id="{1228E4E8-61E4-434A-98FF-0A946C2D1C4F}"/>
              </a:ext>
            </a:extLst>
          </p:cNvPr>
          <p:cNvSpPr/>
          <p:nvPr/>
        </p:nvSpPr>
        <p:spPr>
          <a:xfrm>
            <a:off x="2948981" y="3492704"/>
            <a:ext cx="274320" cy="16459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Arrow 67">
            <a:extLst>
              <a:ext uri="{FF2B5EF4-FFF2-40B4-BE49-F238E27FC236}">
                <a16:creationId xmlns:a16="http://schemas.microsoft.com/office/drawing/2014/main" id="{B5D2B6B9-F621-2E41-BD95-698E0C8A7CF1}"/>
              </a:ext>
            </a:extLst>
          </p:cNvPr>
          <p:cNvSpPr/>
          <p:nvPr/>
        </p:nvSpPr>
        <p:spPr>
          <a:xfrm>
            <a:off x="5445657" y="3504680"/>
            <a:ext cx="274320" cy="16459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1943447-B590-AB4F-A7C8-F34DBC2D9D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5</a:t>
            </a:fld>
            <a:endParaRPr lang="en"/>
          </a:p>
        </p:txBody>
      </p:sp>
    </p:spTree>
    <p:custDataLst>
      <p:tags r:id="rId1"/>
    </p:custDataLst>
    <p:extLst>
      <p:ext uri="{BB962C8B-B14F-4D97-AF65-F5344CB8AC3E}">
        <p14:creationId xmlns:p14="http://schemas.microsoft.com/office/powerpoint/2010/main" val="66795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par>
                                <p:cTn id="8" presetID="3" presetClass="entr" presetSubtype="5"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blinds(vertical)">
                                      <p:cBhvr>
                                        <p:cTn id="1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7" name="Google Shape;57;p13"/>
          <p:cNvSpPr txBox="1"/>
          <p:nvPr/>
        </p:nvSpPr>
        <p:spPr>
          <a:xfrm>
            <a:off x="77813" y="4785525"/>
            <a:ext cx="1875300" cy="29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ACL 2020</a:t>
            </a:r>
            <a:endParaRPr/>
          </a:p>
        </p:txBody>
      </p:sp>
      <p:sp>
        <p:nvSpPr>
          <p:cNvPr id="16" name="Google Shape;57;p13">
            <a:extLst>
              <a:ext uri="{FF2B5EF4-FFF2-40B4-BE49-F238E27FC236}">
                <a16:creationId xmlns:a16="http://schemas.microsoft.com/office/drawing/2014/main" id="{0B1C89EF-F21A-F048-B9CD-7D0A1FC85F0A}"/>
              </a:ext>
            </a:extLst>
          </p:cNvPr>
          <p:cNvSpPr txBox="1"/>
          <p:nvPr/>
        </p:nvSpPr>
        <p:spPr>
          <a:xfrm>
            <a:off x="3913413" y="4834311"/>
            <a:ext cx="5292642" cy="295800"/>
          </a:xfrm>
          <a:prstGeom prst="rect">
            <a:avLst/>
          </a:prstGeom>
          <a:noFill/>
          <a:ln>
            <a:noFill/>
          </a:ln>
        </p:spPr>
        <p:txBody>
          <a:bodyPr spcFirstLastPara="1" wrap="square" lIns="91425" tIns="91425" rIns="91425" bIns="91425" anchor="t" anchorCtr="0">
            <a:noAutofit/>
          </a:bodyPr>
          <a:lstStyle/>
          <a:p>
            <a:r>
              <a:rPr lang="en-US" sz="1200">
                <a:latin typeface="Times New Roman" panose="02020603050405020304" pitchFamily="18" charset="0"/>
                <a:cs typeface="Times New Roman" panose="02020603050405020304" pitchFamily="18" charset="0"/>
              </a:rPr>
              <a:t>[Xiong et al., ECCV 2018; Gella et al., EMNLP 2018; Pascanu et al., ICML 2013]</a:t>
            </a:r>
            <a:endParaRPr sz="1200">
              <a:latin typeface="Times New Roman" panose="02020603050405020304" pitchFamily="18" charset="0"/>
              <a:cs typeface="Times New Roman" panose="02020603050405020304" pitchFamily="18" charset="0"/>
            </a:endParaRPr>
          </a:p>
        </p:txBody>
      </p:sp>
      <p:sp>
        <p:nvSpPr>
          <p:cNvPr id="17" name="Google Shape;57;p13">
            <a:extLst>
              <a:ext uri="{FF2B5EF4-FFF2-40B4-BE49-F238E27FC236}">
                <a16:creationId xmlns:a16="http://schemas.microsoft.com/office/drawing/2014/main" id="{B48BE18F-6C2F-B340-8865-B81D5642E7C6}"/>
              </a:ext>
            </a:extLst>
          </p:cNvPr>
          <p:cNvSpPr txBox="1"/>
          <p:nvPr/>
        </p:nvSpPr>
        <p:spPr>
          <a:xfrm>
            <a:off x="77812" y="110666"/>
            <a:ext cx="6070439" cy="46534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Times New Roman" panose="02020603050405020304" pitchFamily="18" charset="0"/>
                <a:cs typeface="Times New Roman" panose="02020603050405020304" pitchFamily="18" charset="0"/>
              </a:rPr>
              <a:t>Previous work</a:t>
            </a:r>
            <a:endParaRPr sz="2400">
              <a:latin typeface="Times New Roman" panose="02020603050405020304" pitchFamily="18" charset="0"/>
              <a:cs typeface="Times New Roman" panose="02020603050405020304" pitchFamily="18" charset="0"/>
            </a:endParaRPr>
          </a:p>
        </p:txBody>
      </p:sp>
      <p:grpSp>
        <p:nvGrpSpPr>
          <p:cNvPr id="54" name="Group 53">
            <a:extLst>
              <a:ext uri="{FF2B5EF4-FFF2-40B4-BE49-F238E27FC236}">
                <a16:creationId xmlns:a16="http://schemas.microsoft.com/office/drawing/2014/main" id="{7474FFF8-57E8-6340-BE31-7B6DEE22585A}"/>
              </a:ext>
            </a:extLst>
          </p:cNvPr>
          <p:cNvGrpSpPr/>
          <p:nvPr/>
        </p:nvGrpSpPr>
        <p:grpSpPr>
          <a:xfrm>
            <a:off x="758752" y="3095058"/>
            <a:ext cx="2188571" cy="1423226"/>
            <a:chOff x="484719" y="2832195"/>
            <a:chExt cx="2477676" cy="1503226"/>
          </a:xfrm>
        </p:grpSpPr>
        <p:sp>
          <p:nvSpPr>
            <p:cNvPr id="10" name="Google Shape;96;p2">
              <a:extLst>
                <a:ext uri="{FF2B5EF4-FFF2-40B4-BE49-F238E27FC236}">
                  <a16:creationId xmlns:a16="http://schemas.microsoft.com/office/drawing/2014/main" id="{0FCDFFBD-7D20-5146-AEAC-13ABFCB46D10}"/>
                </a:ext>
              </a:extLst>
            </p:cNvPr>
            <p:cNvSpPr>
              <a:spLocks noChangeAspect="1"/>
            </p:cNvSpPr>
            <p:nvPr/>
          </p:nvSpPr>
          <p:spPr>
            <a:xfrm>
              <a:off x="484719" y="3652803"/>
              <a:ext cx="2477676" cy="682618"/>
            </a:xfrm>
            <a:prstGeom prst="rect">
              <a:avLst/>
            </a:prstGeom>
            <a:noFill/>
            <a:ln>
              <a:noFill/>
            </a:ln>
          </p:spPr>
          <p:txBody>
            <a:bodyPr spcFirstLastPara="1" wrap="square" lIns="91425" tIns="45700" rIns="91425" bIns="45700" anchor="t" anchorCtr="0">
              <a:spAutoFit/>
            </a:bodyPr>
            <a:lstStyle/>
            <a:p>
              <a:pPr lvl="0">
                <a:buSzPts val="2000"/>
              </a:pPr>
              <a:r>
                <a:rPr lang="en-US" sz="1200" b="1">
                  <a:solidFill>
                    <a:srgbClr val="FF0000"/>
                  </a:solidFill>
                  <a:latin typeface="Times New Roman" panose="02020603050405020304" pitchFamily="18" charset="0"/>
                  <a:cs typeface="Times New Roman" panose="02020603050405020304" pitchFamily="18" charset="0"/>
                </a:rPr>
                <a:t>A young child </a:t>
              </a:r>
              <a:r>
                <a:rPr lang="en-US" sz="1200">
                  <a:latin typeface="Times New Roman" panose="02020603050405020304" pitchFamily="18" charset="0"/>
                  <a:cs typeface="Times New Roman" panose="02020603050405020304" pitchFamily="18" charset="0"/>
                </a:rPr>
                <a:t>is seen climbing across the monkey bars on a set of monkey bars.</a:t>
              </a:r>
              <a:endParaRPr sz="1200" b="0" i="0" u="none" strike="noStrike" cap="none">
                <a:solidFill>
                  <a:srgbClr val="000000"/>
                </a:solidFill>
                <a:sym typeface="Arial"/>
              </a:endParaRPr>
            </a:p>
          </p:txBody>
        </p:sp>
        <p:sp>
          <p:nvSpPr>
            <p:cNvPr id="5" name="Rounded Rectangle 4">
              <a:extLst>
                <a:ext uri="{FF2B5EF4-FFF2-40B4-BE49-F238E27FC236}">
                  <a16:creationId xmlns:a16="http://schemas.microsoft.com/office/drawing/2014/main" id="{81CC814A-17C9-9A49-890F-0893C6F756A4}"/>
                </a:ext>
              </a:extLst>
            </p:cNvPr>
            <p:cNvSpPr>
              <a:spLocks noChangeAspect="1"/>
            </p:cNvSpPr>
            <p:nvPr/>
          </p:nvSpPr>
          <p:spPr>
            <a:xfrm>
              <a:off x="597196" y="3202568"/>
              <a:ext cx="548639" cy="27373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latin typeface="Times New Roman" panose="02020603050405020304" pitchFamily="18" charset="0"/>
                  <a:cs typeface="Times New Roman" panose="02020603050405020304" pitchFamily="18" charset="0"/>
                </a:rPr>
                <a:t>LSTM</a:t>
              </a:r>
            </a:p>
          </p:txBody>
        </p:sp>
        <p:sp>
          <p:nvSpPr>
            <p:cNvPr id="39" name="Rounded Rectangle 38">
              <a:extLst>
                <a:ext uri="{FF2B5EF4-FFF2-40B4-BE49-F238E27FC236}">
                  <a16:creationId xmlns:a16="http://schemas.microsoft.com/office/drawing/2014/main" id="{CC004FAC-1C6A-1748-8E02-C6A119D087E9}"/>
                </a:ext>
              </a:extLst>
            </p:cNvPr>
            <p:cNvSpPr>
              <a:spLocks noChangeAspect="1"/>
            </p:cNvSpPr>
            <p:nvPr/>
          </p:nvSpPr>
          <p:spPr>
            <a:xfrm>
              <a:off x="1259573" y="3202568"/>
              <a:ext cx="548640" cy="27373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800">
                  <a:solidFill>
                    <a:srgbClr val="FFFFFF"/>
                  </a:solidFill>
                  <a:latin typeface="Times New Roman" panose="02020603050405020304" pitchFamily="18" charset="0"/>
                  <a:cs typeface="Times New Roman" panose="02020603050405020304" pitchFamily="18" charset="0"/>
                </a:rPr>
                <a:t>LSTM</a:t>
              </a:r>
            </a:p>
          </p:txBody>
        </p:sp>
        <p:sp>
          <p:nvSpPr>
            <p:cNvPr id="41" name="Rounded Rectangle 40">
              <a:extLst>
                <a:ext uri="{FF2B5EF4-FFF2-40B4-BE49-F238E27FC236}">
                  <a16:creationId xmlns:a16="http://schemas.microsoft.com/office/drawing/2014/main" id="{B7938D1F-9B22-B346-BF1F-38BD427AD13E}"/>
                </a:ext>
              </a:extLst>
            </p:cNvPr>
            <p:cNvSpPr>
              <a:spLocks noChangeAspect="1"/>
            </p:cNvSpPr>
            <p:nvPr/>
          </p:nvSpPr>
          <p:spPr>
            <a:xfrm>
              <a:off x="2299378" y="3202249"/>
              <a:ext cx="548640" cy="27373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800">
                  <a:solidFill>
                    <a:srgbClr val="FFFFFF"/>
                  </a:solidFill>
                  <a:latin typeface="Times New Roman" panose="02020603050405020304" pitchFamily="18" charset="0"/>
                  <a:cs typeface="Times New Roman" panose="02020603050405020304" pitchFamily="18" charset="0"/>
                </a:rPr>
                <a:t>LSTM</a:t>
              </a:r>
            </a:p>
          </p:txBody>
        </p:sp>
        <p:sp>
          <p:nvSpPr>
            <p:cNvPr id="42" name="Google Shape;96;p2">
              <a:extLst>
                <a:ext uri="{FF2B5EF4-FFF2-40B4-BE49-F238E27FC236}">
                  <a16:creationId xmlns:a16="http://schemas.microsoft.com/office/drawing/2014/main" id="{7B5CEA3A-F2AE-5A4A-9367-F267E3DA4301}"/>
                </a:ext>
              </a:extLst>
            </p:cNvPr>
            <p:cNvSpPr>
              <a:spLocks noChangeAspect="1"/>
            </p:cNvSpPr>
            <p:nvPr/>
          </p:nvSpPr>
          <p:spPr>
            <a:xfrm>
              <a:off x="1882378" y="3202249"/>
              <a:ext cx="348219" cy="2275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800" b="0" i="0" u="none" strike="noStrike" cap="none">
                  <a:solidFill>
                    <a:schemeClr val="dk1"/>
                  </a:solidFill>
                  <a:latin typeface="Times New Roman"/>
                  <a:ea typeface="Times New Roman"/>
                  <a:cs typeface="Times New Roman"/>
                  <a:sym typeface="Times New Roman"/>
                </a:rPr>
                <a:t>…</a:t>
              </a:r>
              <a:endParaRPr sz="800" b="0" i="0" u="none" strike="noStrike" cap="none">
                <a:solidFill>
                  <a:srgbClr val="000000"/>
                </a:solidFill>
                <a:sym typeface="Arial"/>
              </a:endParaRPr>
            </a:p>
          </p:txBody>
        </p:sp>
        <p:sp>
          <p:nvSpPr>
            <p:cNvPr id="48" name="Rounded Rectangle 47">
              <a:extLst>
                <a:ext uri="{FF2B5EF4-FFF2-40B4-BE49-F238E27FC236}">
                  <a16:creationId xmlns:a16="http://schemas.microsoft.com/office/drawing/2014/main" id="{351D8E8F-7FBD-FE48-9EAC-BC7E3F041794}"/>
                </a:ext>
              </a:extLst>
            </p:cNvPr>
            <p:cNvSpPr/>
            <p:nvPr/>
          </p:nvSpPr>
          <p:spPr>
            <a:xfrm>
              <a:off x="1365006" y="2832195"/>
              <a:ext cx="717100" cy="27373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t>Encoder</a:t>
              </a:r>
            </a:p>
          </p:txBody>
        </p:sp>
        <p:cxnSp>
          <p:nvCxnSpPr>
            <p:cNvPr id="9" name="Straight Arrow Connector 8">
              <a:extLst>
                <a:ext uri="{FF2B5EF4-FFF2-40B4-BE49-F238E27FC236}">
                  <a16:creationId xmlns:a16="http://schemas.microsoft.com/office/drawing/2014/main" id="{DF5EDC39-DE89-E943-946C-40F9107DA80F}"/>
                </a:ext>
              </a:extLst>
            </p:cNvPr>
            <p:cNvCxnSpPr>
              <a:cxnSpLocks/>
              <a:stCxn id="5" idx="3"/>
              <a:endCxn id="39" idx="1"/>
            </p:cNvCxnSpPr>
            <p:nvPr/>
          </p:nvCxnSpPr>
          <p:spPr>
            <a:xfrm>
              <a:off x="1145836" y="3339434"/>
              <a:ext cx="1137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B4B75E2-6F96-B448-8707-4D2EC2CB6FC5}"/>
                </a:ext>
              </a:extLst>
            </p:cNvPr>
            <p:cNvCxnSpPr>
              <a:cxnSpLocks/>
              <a:stCxn id="39" idx="3"/>
            </p:cNvCxnSpPr>
            <p:nvPr/>
          </p:nvCxnSpPr>
          <p:spPr>
            <a:xfrm>
              <a:off x="1808213" y="3339434"/>
              <a:ext cx="1097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8020CE4-ED5F-5D45-A7B4-7884D1FEF72C}"/>
                </a:ext>
              </a:extLst>
            </p:cNvPr>
            <p:cNvCxnSpPr>
              <a:cxnSpLocks/>
            </p:cNvCxnSpPr>
            <p:nvPr/>
          </p:nvCxnSpPr>
          <p:spPr>
            <a:xfrm>
              <a:off x="2192118" y="3339115"/>
              <a:ext cx="1097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16C8EF73-7D02-4345-B312-FD7B041CE06D}"/>
                </a:ext>
              </a:extLst>
            </p:cNvPr>
            <p:cNvSpPr/>
            <p:nvPr/>
          </p:nvSpPr>
          <p:spPr>
            <a:xfrm>
              <a:off x="718717" y="3480640"/>
              <a:ext cx="272928" cy="227554"/>
            </a:xfrm>
            <a:prstGeom prst="rect">
              <a:avLst/>
            </a:prstGeom>
          </p:spPr>
          <p:txBody>
            <a:bodyPr wrap="none">
              <a:spAutoFit/>
            </a:bodyPr>
            <a:lstStyle/>
            <a:p>
              <a:r>
                <a:rPr lang="en-US" sz="800">
                  <a:latin typeface="Times New Roman" panose="02020603050405020304" pitchFamily="18" charset="0"/>
                  <a:cs typeface="Times New Roman" panose="02020603050405020304" pitchFamily="18" charset="0"/>
                </a:rPr>
                <a:t>A</a:t>
              </a:r>
              <a:endParaRPr lang="en-US" sz="800"/>
            </a:p>
          </p:txBody>
        </p:sp>
        <p:sp>
          <p:nvSpPr>
            <p:cNvPr id="66" name="Rectangle 65">
              <a:extLst>
                <a:ext uri="{FF2B5EF4-FFF2-40B4-BE49-F238E27FC236}">
                  <a16:creationId xmlns:a16="http://schemas.microsoft.com/office/drawing/2014/main" id="{7C5D85F4-31F5-8549-98D4-A34F24062AD1}"/>
                </a:ext>
              </a:extLst>
            </p:cNvPr>
            <p:cNvSpPr/>
            <p:nvPr/>
          </p:nvSpPr>
          <p:spPr>
            <a:xfrm>
              <a:off x="1321735" y="3480640"/>
              <a:ext cx="381287" cy="227554"/>
            </a:xfrm>
            <a:prstGeom prst="rect">
              <a:avLst/>
            </a:prstGeom>
          </p:spPr>
          <p:txBody>
            <a:bodyPr wrap="none">
              <a:spAutoFit/>
            </a:bodyPr>
            <a:lstStyle/>
            <a:p>
              <a:r>
                <a:rPr lang="en-US" sz="800">
                  <a:latin typeface="Times New Roman" panose="02020603050405020304" pitchFamily="18" charset="0"/>
                  <a:cs typeface="Times New Roman" panose="02020603050405020304" pitchFamily="18" charset="0"/>
                </a:rPr>
                <a:t>man</a:t>
              </a:r>
              <a:endParaRPr lang="en-US" sz="800"/>
            </a:p>
          </p:txBody>
        </p:sp>
        <p:sp>
          <p:nvSpPr>
            <p:cNvPr id="67" name="Rectangle 66">
              <a:extLst>
                <a:ext uri="{FF2B5EF4-FFF2-40B4-BE49-F238E27FC236}">
                  <a16:creationId xmlns:a16="http://schemas.microsoft.com/office/drawing/2014/main" id="{FB35D81E-8BC2-1140-AF09-CAC8B841975C}"/>
                </a:ext>
              </a:extLst>
            </p:cNvPr>
            <p:cNvSpPr/>
            <p:nvPr/>
          </p:nvSpPr>
          <p:spPr>
            <a:xfrm>
              <a:off x="2381224" y="3475981"/>
              <a:ext cx="374514" cy="227554"/>
            </a:xfrm>
            <a:prstGeom prst="rect">
              <a:avLst/>
            </a:prstGeom>
          </p:spPr>
          <p:txBody>
            <a:bodyPr wrap="none">
              <a:spAutoFit/>
            </a:bodyPr>
            <a:lstStyle/>
            <a:p>
              <a:r>
                <a:rPr lang="en-US" sz="800">
                  <a:latin typeface="Times New Roman" panose="02020603050405020304" pitchFamily="18" charset="0"/>
                  <a:cs typeface="Times New Roman" panose="02020603050405020304" pitchFamily="18" charset="0"/>
                </a:rPr>
                <a:t>bars</a:t>
              </a:r>
              <a:endParaRPr lang="en-US" sz="800"/>
            </a:p>
          </p:txBody>
        </p:sp>
      </p:grpSp>
      <p:grpSp>
        <p:nvGrpSpPr>
          <p:cNvPr id="64" name="Group 63">
            <a:extLst>
              <a:ext uri="{FF2B5EF4-FFF2-40B4-BE49-F238E27FC236}">
                <a16:creationId xmlns:a16="http://schemas.microsoft.com/office/drawing/2014/main" id="{919E0700-3460-EA42-B352-0C431E2D39CE}"/>
              </a:ext>
            </a:extLst>
          </p:cNvPr>
          <p:cNvGrpSpPr/>
          <p:nvPr/>
        </p:nvGrpSpPr>
        <p:grpSpPr>
          <a:xfrm>
            <a:off x="993125" y="1895715"/>
            <a:ext cx="1777281" cy="1166460"/>
            <a:chOff x="1612615" y="1780968"/>
            <a:chExt cx="1777281" cy="1166460"/>
          </a:xfrm>
        </p:grpSpPr>
        <p:grpSp>
          <p:nvGrpSpPr>
            <p:cNvPr id="97" name="Group 96">
              <a:extLst>
                <a:ext uri="{FF2B5EF4-FFF2-40B4-BE49-F238E27FC236}">
                  <a16:creationId xmlns:a16="http://schemas.microsoft.com/office/drawing/2014/main" id="{1CAD31DC-E86A-3048-A7FA-EA7FF863B11E}"/>
                </a:ext>
              </a:extLst>
            </p:cNvPr>
            <p:cNvGrpSpPr/>
            <p:nvPr/>
          </p:nvGrpSpPr>
          <p:grpSpPr>
            <a:xfrm>
              <a:off x="1636777" y="1780968"/>
              <a:ext cx="1744768" cy="971767"/>
              <a:chOff x="405231" y="558596"/>
              <a:chExt cx="2453564" cy="1366539"/>
            </a:xfrm>
          </p:grpSpPr>
          <p:pic>
            <p:nvPicPr>
              <p:cNvPr id="98" name="Picture 97" descr="A picture containing grass, outdoor, building, man&#10;&#10;Description automatically generated">
                <a:extLst>
                  <a:ext uri="{FF2B5EF4-FFF2-40B4-BE49-F238E27FC236}">
                    <a16:creationId xmlns:a16="http://schemas.microsoft.com/office/drawing/2014/main" id="{A17697DA-83DD-7642-ABC5-DC8ADAD7AE91}"/>
                  </a:ext>
                </a:extLst>
              </p:cNvPr>
              <p:cNvPicPr>
                <a:picLocks noChangeAspect="1"/>
              </p:cNvPicPr>
              <p:nvPr/>
            </p:nvPicPr>
            <p:blipFill>
              <a:blip r:embed="rId4"/>
              <a:stretch>
                <a:fillRect/>
              </a:stretch>
            </p:blipFill>
            <p:spPr>
              <a:xfrm>
                <a:off x="462041" y="858155"/>
                <a:ext cx="1170432" cy="731520"/>
              </a:xfrm>
              <a:prstGeom prst="rect">
                <a:avLst/>
              </a:prstGeom>
            </p:spPr>
          </p:pic>
          <p:pic>
            <p:nvPicPr>
              <p:cNvPr id="99" name="Picture 98" descr="A picture containing grass, outdoor, building, man&#10;&#10;Description automatically generated">
                <a:extLst>
                  <a:ext uri="{FF2B5EF4-FFF2-40B4-BE49-F238E27FC236}">
                    <a16:creationId xmlns:a16="http://schemas.microsoft.com/office/drawing/2014/main" id="{63DF272F-1B07-CD48-BFC1-8753CA1AFC37}"/>
                  </a:ext>
                </a:extLst>
              </p:cNvPr>
              <p:cNvPicPr>
                <a:picLocks noChangeAspect="1"/>
              </p:cNvPicPr>
              <p:nvPr/>
            </p:nvPicPr>
            <p:blipFill>
              <a:blip r:embed="rId5"/>
              <a:stretch>
                <a:fillRect/>
              </a:stretch>
            </p:blipFill>
            <p:spPr>
              <a:xfrm>
                <a:off x="1660998" y="858155"/>
                <a:ext cx="1170432" cy="731520"/>
              </a:xfrm>
              <a:prstGeom prst="rect">
                <a:avLst/>
              </a:prstGeom>
            </p:spPr>
          </p:pic>
          <p:pic>
            <p:nvPicPr>
              <p:cNvPr id="100" name="Picture 99" descr="A close up of a logo&#10;&#10;Description automatically generated">
                <a:extLst>
                  <a:ext uri="{FF2B5EF4-FFF2-40B4-BE49-F238E27FC236}">
                    <a16:creationId xmlns:a16="http://schemas.microsoft.com/office/drawing/2014/main" id="{AA7CAE3E-54B9-4947-AE4A-D943CF1D0B68}"/>
                  </a:ext>
                </a:extLst>
              </p:cNvPr>
              <p:cNvPicPr>
                <a:picLocks noChangeAspect="1"/>
              </p:cNvPicPr>
              <p:nvPr/>
            </p:nvPicPr>
            <p:blipFill>
              <a:blip r:embed="rId6"/>
              <a:stretch>
                <a:fillRect/>
              </a:stretch>
            </p:blipFill>
            <p:spPr>
              <a:xfrm>
                <a:off x="405231" y="558596"/>
                <a:ext cx="2453564" cy="1366539"/>
              </a:xfrm>
              <a:prstGeom prst="rect">
                <a:avLst/>
              </a:prstGeom>
            </p:spPr>
          </p:pic>
        </p:grpSp>
        <p:cxnSp>
          <p:nvCxnSpPr>
            <p:cNvPr id="104" name="Straight Connector 103">
              <a:extLst>
                <a:ext uri="{FF2B5EF4-FFF2-40B4-BE49-F238E27FC236}">
                  <a16:creationId xmlns:a16="http://schemas.microsoft.com/office/drawing/2014/main" id="{B275C024-2C38-854F-8B7B-CA62AC54F201}"/>
                </a:ext>
              </a:extLst>
            </p:cNvPr>
            <p:cNvCxnSpPr>
              <a:cxnSpLocks/>
            </p:cNvCxnSpPr>
            <p:nvPr/>
          </p:nvCxnSpPr>
          <p:spPr>
            <a:xfrm>
              <a:off x="1612615" y="2737829"/>
              <a:ext cx="17772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Down Arrow 113">
              <a:extLst>
                <a:ext uri="{FF2B5EF4-FFF2-40B4-BE49-F238E27FC236}">
                  <a16:creationId xmlns:a16="http://schemas.microsoft.com/office/drawing/2014/main" id="{72E9F9E3-9C45-974C-91C9-360AE9BC53F8}"/>
                </a:ext>
              </a:extLst>
            </p:cNvPr>
            <p:cNvSpPr/>
            <p:nvPr/>
          </p:nvSpPr>
          <p:spPr>
            <a:xfrm>
              <a:off x="2464472" y="2752355"/>
              <a:ext cx="32512" cy="19507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A8081F3E-00AF-0D42-AB6A-05EE0A21F1EB}"/>
              </a:ext>
            </a:extLst>
          </p:cNvPr>
          <p:cNvGrpSpPr/>
          <p:nvPr/>
        </p:nvGrpSpPr>
        <p:grpSpPr>
          <a:xfrm>
            <a:off x="3481656" y="1895715"/>
            <a:ext cx="1777281" cy="1169875"/>
            <a:chOff x="3420038" y="1778833"/>
            <a:chExt cx="1777281" cy="1169875"/>
          </a:xfrm>
        </p:grpSpPr>
        <p:grpSp>
          <p:nvGrpSpPr>
            <p:cNvPr id="105" name="Group 104">
              <a:extLst>
                <a:ext uri="{FF2B5EF4-FFF2-40B4-BE49-F238E27FC236}">
                  <a16:creationId xmlns:a16="http://schemas.microsoft.com/office/drawing/2014/main" id="{D8F5F9D6-9918-9E48-84CE-D9CA7EB77E63}"/>
                </a:ext>
              </a:extLst>
            </p:cNvPr>
            <p:cNvGrpSpPr/>
            <p:nvPr/>
          </p:nvGrpSpPr>
          <p:grpSpPr>
            <a:xfrm>
              <a:off x="3435039" y="1778833"/>
              <a:ext cx="1744768" cy="971767"/>
              <a:chOff x="3143029" y="555594"/>
              <a:chExt cx="2453564" cy="1366539"/>
            </a:xfrm>
          </p:grpSpPr>
          <p:pic>
            <p:nvPicPr>
              <p:cNvPr id="106" name="Picture 105" descr="A picture containing outdoor, man, grass, young&#10;&#10;Description automatically generated">
                <a:extLst>
                  <a:ext uri="{FF2B5EF4-FFF2-40B4-BE49-F238E27FC236}">
                    <a16:creationId xmlns:a16="http://schemas.microsoft.com/office/drawing/2014/main" id="{9B329B87-1AE1-0C4B-9F23-93DBC029BF4E}"/>
                  </a:ext>
                </a:extLst>
              </p:cNvPr>
              <p:cNvPicPr>
                <a:picLocks noChangeAspect="1"/>
              </p:cNvPicPr>
              <p:nvPr/>
            </p:nvPicPr>
            <p:blipFill>
              <a:blip r:embed="rId7"/>
              <a:stretch>
                <a:fillRect/>
              </a:stretch>
            </p:blipFill>
            <p:spPr>
              <a:xfrm>
                <a:off x="3186214" y="873103"/>
                <a:ext cx="1170432" cy="731520"/>
              </a:xfrm>
              <a:prstGeom prst="rect">
                <a:avLst/>
              </a:prstGeom>
            </p:spPr>
          </p:pic>
          <p:pic>
            <p:nvPicPr>
              <p:cNvPr id="107" name="Picture 106" descr="A picture containing outdoor, grass, sitting, stuffed&#10;&#10;Description automatically generated">
                <a:extLst>
                  <a:ext uri="{FF2B5EF4-FFF2-40B4-BE49-F238E27FC236}">
                    <a16:creationId xmlns:a16="http://schemas.microsoft.com/office/drawing/2014/main" id="{EDBB49FF-BCCD-9647-BB08-32C406201499}"/>
                  </a:ext>
                </a:extLst>
              </p:cNvPr>
              <p:cNvPicPr>
                <a:picLocks noChangeAspect="1"/>
              </p:cNvPicPr>
              <p:nvPr/>
            </p:nvPicPr>
            <p:blipFill>
              <a:blip r:embed="rId8"/>
              <a:stretch>
                <a:fillRect/>
              </a:stretch>
            </p:blipFill>
            <p:spPr>
              <a:xfrm>
                <a:off x="4387449" y="862596"/>
                <a:ext cx="1170432" cy="731520"/>
              </a:xfrm>
              <a:prstGeom prst="rect">
                <a:avLst/>
              </a:prstGeom>
            </p:spPr>
          </p:pic>
          <p:pic>
            <p:nvPicPr>
              <p:cNvPr id="108" name="Picture 107" descr="A close up of a logo&#10;&#10;Description automatically generated">
                <a:extLst>
                  <a:ext uri="{FF2B5EF4-FFF2-40B4-BE49-F238E27FC236}">
                    <a16:creationId xmlns:a16="http://schemas.microsoft.com/office/drawing/2014/main" id="{070610CA-8F14-4845-B1C8-7273F27E57AA}"/>
                  </a:ext>
                </a:extLst>
              </p:cNvPr>
              <p:cNvPicPr>
                <a:picLocks noChangeAspect="1"/>
              </p:cNvPicPr>
              <p:nvPr/>
            </p:nvPicPr>
            <p:blipFill>
              <a:blip r:embed="rId6"/>
              <a:stretch>
                <a:fillRect/>
              </a:stretch>
            </p:blipFill>
            <p:spPr>
              <a:xfrm>
                <a:off x="3143029" y="555594"/>
                <a:ext cx="2453564" cy="1366539"/>
              </a:xfrm>
              <a:prstGeom prst="rect">
                <a:avLst/>
              </a:prstGeom>
            </p:spPr>
          </p:pic>
        </p:grpSp>
        <p:cxnSp>
          <p:nvCxnSpPr>
            <p:cNvPr id="115" name="Straight Connector 114">
              <a:extLst>
                <a:ext uri="{FF2B5EF4-FFF2-40B4-BE49-F238E27FC236}">
                  <a16:creationId xmlns:a16="http://schemas.microsoft.com/office/drawing/2014/main" id="{685F245A-8118-2745-96A7-A7CA4941E4AB}"/>
                </a:ext>
              </a:extLst>
            </p:cNvPr>
            <p:cNvCxnSpPr>
              <a:cxnSpLocks/>
            </p:cNvCxnSpPr>
            <p:nvPr/>
          </p:nvCxnSpPr>
          <p:spPr>
            <a:xfrm>
              <a:off x="3420038" y="2737829"/>
              <a:ext cx="17772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Down Arrow 115">
              <a:extLst>
                <a:ext uri="{FF2B5EF4-FFF2-40B4-BE49-F238E27FC236}">
                  <a16:creationId xmlns:a16="http://schemas.microsoft.com/office/drawing/2014/main" id="{870FBEA1-A53D-B34A-851D-D39D407FB3BD}"/>
                </a:ext>
              </a:extLst>
            </p:cNvPr>
            <p:cNvSpPr/>
            <p:nvPr/>
          </p:nvSpPr>
          <p:spPr>
            <a:xfrm>
              <a:off x="4271895" y="2753635"/>
              <a:ext cx="32512" cy="19507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4C6011D-70BF-9D4D-ABDE-B70C5DCB4750}"/>
              </a:ext>
            </a:extLst>
          </p:cNvPr>
          <p:cNvGrpSpPr/>
          <p:nvPr/>
        </p:nvGrpSpPr>
        <p:grpSpPr>
          <a:xfrm>
            <a:off x="5947263" y="1895086"/>
            <a:ext cx="1777281" cy="1167089"/>
            <a:chOff x="5233302" y="1778833"/>
            <a:chExt cx="1777281" cy="1167089"/>
          </a:xfrm>
        </p:grpSpPr>
        <p:grpSp>
          <p:nvGrpSpPr>
            <p:cNvPr id="109" name="Group 108">
              <a:extLst>
                <a:ext uri="{FF2B5EF4-FFF2-40B4-BE49-F238E27FC236}">
                  <a16:creationId xmlns:a16="http://schemas.microsoft.com/office/drawing/2014/main" id="{2725209F-5697-B044-BC30-A6F8BDB80EBE}"/>
                </a:ext>
              </a:extLst>
            </p:cNvPr>
            <p:cNvGrpSpPr/>
            <p:nvPr/>
          </p:nvGrpSpPr>
          <p:grpSpPr>
            <a:xfrm>
              <a:off x="5242324" y="1778833"/>
              <a:ext cx="1744768" cy="971767"/>
              <a:chOff x="5880827" y="553788"/>
              <a:chExt cx="2453564" cy="1366539"/>
            </a:xfrm>
          </p:grpSpPr>
          <p:grpSp>
            <p:nvGrpSpPr>
              <p:cNvPr id="110" name="Group 109">
                <a:extLst>
                  <a:ext uri="{FF2B5EF4-FFF2-40B4-BE49-F238E27FC236}">
                    <a16:creationId xmlns:a16="http://schemas.microsoft.com/office/drawing/2014/main" id="{FD551F9E-3472-1048-952F-D360402CB43E}"/>
                  </a:ext>
                </a:extLst>
              </p:cNvPr>
              <p:cNvGrpSpPr/>
              <p:nvPr/>
            </p:nvGrpSpPr>
            <p:grpSpPr>
              <a:xfrm>
                <a:off x="5924012" y="873103"/>
                <a:ext cx="2375621" cy="732236"/>
                <a:chOff x="5924012" y="873103"/>
                <a:chExt cx="2375621" cy="732236"/>
              </a:xfrm>
            </p:grpSpPr>
            <p:pic>
              <p:nvPicPr>
                <p:cNvPr id="112" name="Picture 111" descr="A picture containing fence, grass, table, man&#10;&#10;Description automatically generated">
                  <a:extLst>
                    <a:ext uri="{FF2B5EF4-FFF2-40B4-BE49-F238E27FC236}">
                      <a16:creationId xmlns:a16="http://schemas.microsoft.com/office/drawing/2014/main" id="{7E601957-1711-B94F-8B05-43D3384DB872}"/>
                    </a:ext>
                  </a:extLst>
                </p:cNvPr>
                <p:cNvPicPr>
                  <a:picLocks noChangeAspect="1"/>
                </p:cNvPicPr>
                <p:nvPr/>
              </p:nvPicPr>
              <p:blipFill>
                <a:blip r:embed="rId9"/>
                <a:stretch>
                  <a:fillRect/>
                </a:stretch>
              </p:blipFill>
              <p:spPr>
                <a:xfrm>
                  <a:off x="5924012" y="873103"/>
                  <a:ext cx="1170432" cy="731520"/>
                </a:xfrm>
                <a:prstGeom prst="rect">
                  <a:avLst/>
                </a:prstGeom>
              </p:spPr>
            </p:pic>
            <p:pic>
              <p:nvPicPr>
                <p:cNvPr id="113" name="Picture 112" descr="A picture containing front, standing, sitting, bed&#10;&#10;Description automatically generated">
                  <a:extLst>
                    <a:ext uri="{FF2B5EF4-FFF2-40B4-BE49-F238E27FC236}">
                      <a16:creationId xmlns:a16="http://schemas.microsoft.com/office/drawing/2014/main" id="{58B16D51-0BE1-3F41-91FF-5E801A6C8C20}"/>
                    </a:ext>
                  </a:extLst>
                </p:cNvPr>
                <p:cNvPicPr>
                  <a:picLocks noChangeAspect="1"/>
                </p:cNvPicPr>
                <p:nvPr/>
              </p:nvPicPr>
              <p:blipFill>
                <a:blip r:embed="rId10"/>
                <a:stretch>
                  <a:fillRect/>
                </a:stretch>
              </p:blipFill>
              <p:spPr>
                <a:xfrm>
                  <a:off x="7129201" y="873819"/>
                  <a:ext cx="1170432" cy="731520"/>
                </a:xfrm>
                <a:prstGeom prst="rect">
                  <a:avLst/>
                </a:prstGeom>
              </p:spPr>
            </p:pic>
          </p:grpSp>
          <p:pic>
            <p:nvPicPr>
              <p:cNvPr id="111" name="Picture 110" descr="A close up of a logo&#10;&#10;Description automatically generated">
                <a:extLst>
                  <a:ext uri="{FF2B5EF4-FFF2-40B4-BE49-F238E27FC236}">
                    <a16:creationId xmlns:a16="http://schemas.microsoft.com/office/drawing/2014/main" id="{C8967484-7FC9-C34A-AD3D-BD5C174AD6ED}"/>
                  </a:ext>
                </a:extLst>
              </p:cNvPr>
              <p:cNvPicPr>
                <a:picLocks noChangeAspect="1"/>
              </p:cNvPicPr>
              <p:nvPr/>
            </p:nvPicPr>
            <p:blipFill>
              <a:blip r:embed="rId6"/>
              <a:stretch>
                <a:fillRect/>
              </a:stretch>
            </p:blipFill>
            <p:spPr>
              <a:xfrm>
                <a:off x="5880827" y="553788"/>
                <a:ext cx="2453564" cy="1366539"/>
              </a:xfrm>
              <a:prstGeom prst="rect">
                <a:avLst/>
              </a:prstGeom>
            </p:spPr>
          </p:pic>
        </p:grpSp>
        <p:cxnSp>
          <p:nvCxnSpPr>
            <p:cNvPr id="117" name="Straight Connector 116">
              <a:extLst>
                <a:ext uri="{FF2B5EF4-FFF2-40B4-BE49-F238E27FC236}">
                  <a16:creationId xmlns:a16="http://schemas.microsoft.com/office/drawing/2014/main" id="{2D132A3A-3154-104C-9C6D-B3E2C40034A3}"/>
                </a:ext>
              </a:extLst>
            </p:cNvPr>
            <p:cNvCxnSpPr>
              <a:cxnSpLocks/>
            </p:cNvCxnSpPr>
            <p:nvPr/>
          </p:nvCxnSpPr>
          <p:spPr>
            <a:xfrm>
              <a:off x="5233302" y="2737829"/>
              <a:ext cx="17772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Down Arrow 117">
              <a:extLst>
                <a:ext uri="{FF2B5EF4-FFF2-40B4-BE49-F238E27FC236}">
                  <a16:creationId xmlns:a16="http://schemas.microsoft.com/office/drawing/2014/main" id="{FD07EBF1-6707-C742-A731-9F735B50EE01}"/>
                </a:ext>
              </a:extLst>
            </p:cNvPr>
            <p:cNvSpPr/>
            <p:nvPr/>
          </p:nvSpPr>
          <p:spPr>
            <a:xfrm>
              <a:off x="6085159" y="2750849"/>
              <a:ext cx="32512" cy="19507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Rectangle 144">
            <a:extLst>
              <a:ext uri="{FF2B5EF4-FFF2-40B4-BE49-F238E27FC236}">
                <a16:creationId xmlns:a16="http://schemas.microsoft.com/office/drawing/2014/main" id="{DB8607DC-BE0B-7F46-B7F4-40DB7FA99EEA}"/>
              </a:ext>
            </a:extLst>
          </p:cNvPr>
          <p:cNvSpPr/>
          <p:nvPr/>
        </p:nvSpPr>
        <p:spPr>
          <a:xfrm>
            <a:off x="561772" y="745687"/>
            <a:ext cx="8162842" cy="1077218"/>
          </a:xfrm>
          <a:prstGeom prst="rect">
            <a:avLst/>
          </a:prstGeom>
        </p:spPr>
        <p:txBody>
          <a:bodyPr wrap="square">
            <a:spAutoFit/>
          </a:bodyPr>
          <a:lstStyle/>
          <a:p>
            <a:r>
              <a:rPr lang="en" sz="1600">
                <a:latin typeface="Times New Roman" panose="02020603050405020304" pitchFamily="18" charset="0"/>
                <a:cs typeface="Times New Roman" panose="02020603050405020304" pitchFamily="18" charset="0"/>
              </a:rPr>
              <a:t>Use LSTM word-level hidden state to pass history information.</a:t>
            </a:r>
            <a:endParaRPr lang="en-US" sz="1600"/>
          </a:p>
          <a:p>
            <a:pPr marL="285750" indent="-285750">
              <a:buFont typeface="Arial" panose="020B0604020202020204" pitchFamily="34" charset="0"/>
              <a:buChar char="•"/>
            </a:pPr>
            <a:r>
              <a:rPr lang="en" sz="1600">
                <a:latin typeface="Times New Roman" panose="02020603050405020304" pitchFamily="18" charset="0"/>
                <a:cs typeface="Times New Roman" panose="02020603050405020304" pitchFamily="18" charset="0"/>
              </a:rPr>
              <a:t>Pass LSTM decoder’s last (word) </a:t>
            </a:r>
            <a:r>
              <a:rPr lang="en-US" sz="1600">
                <a:latin typeface="Times New Roman" panose="02020603050405020304" pitchFamily="18" charset="0"/>
                <a:cs typeface="Times New Roman" panose="02020603050405020304" pitchFamily="18" charset="0"/>
              </a:rPr>
              <a:t>hidden state from the previous sentence as the initial hidden state for the next sentence decoding.</a:t>
            </a:r>
          </a:p>
          <a:p>
            <a:pPr marL="285750" indent="-285750">
              <a:buFont typeface="Arial" panose="020B0604020202020204" pitchFamily="34" charset="0"/>
              <a:buChar char="•"/>
            </a:pPr>
            <a:r>
              <a:rPr lang="en-US" sz="1600">
                <a:latin typeface="Times New Roman" panose="02020603050405020304" pitchFamily="18" charset="0"/>
                <a:cs typeface="Times New Roman" panose="02020603050405020304" pitchFamily="18" charset="0"/>
              </a:rPr>
              <a:t>The context history information quickly decays due to vanishing gradient.</a:t>
            </a:r>
          </a:p>
        </p:txBody>
      </p:sp>
      <p:grpSp>
        <p:nvGrpSpPr>
          <p:cNvPr id="146" name="Group 145">
            <a:extLst>
              <a:ext uri="{FF2B5EF4-FFF2-40B4-BE49-F238E27FC236}">
                <a16:creationId xmlns:a16="http://schemas.microsoft.com/office/drawing/2014/main" id="{3D0F796B-6C9E-9F4F-9F17-66A2720D8A77}"/>
              </a:ext>
            </a:extLst>
          </p:cNvPr>
          <p:cNvGrpSpPr/>
          <p:nvPr/>
        </p:nvGrpSpPr>
        <p:grpSpPr>
          <a:xfrm>
            <a:off x="3228972" y="3100691"/>
            <a:ext cx="2188571" cy="1238560"/>
            <a:chOff x="484719" y="2832195"/>
            <a:chExt cx="2477676" cy="1308180"/>
          </a:xfrm>
        </p:grpSpPr>
        <p:sp>
          <p:nvSpPr>
            <p:cNvPr id="147" name="Google Shape;96;p2">
              <a:extLst>
                <a:ext uri="{FF2B5EF4-FFF2-40B4-BE49-F238E27FC236}">
                  <a16:creationId xmlns:a16="http://schemas.microsoft.com/office/drawing/2014/main" id="{33F508BA-73D4-9A4C-ABF5-29A1EA9D47C5}"/>
                </a:ext>
              </a:extLst>
            </p:cNvPr>
            <p:cNvSpPr>
              <a:spLocks noChangeAspect="1"/>
            </p:cNvSpPr>
            <p:nvPr/>
          </p:nvSpPr>
          <p:spPr>
            <a:xfrm>
              <a:off x="484719" y="3652803"/>
              <a:ext cx="2477676" cy="487572"/>
            </a:xfrm>
            <a:prstGeom prst="rect">
              <a:avLst/>
            </a:prstGeom>
            <a:noFill/>
            <a:ln>
              <a:noFill/>
            </a:ln>
          </p:spPr>
          <p:txBody>
            <a:bodyPr spcFirstLastPara="1" wrap="square" lIns="91425" tIns="45700" rIns="91425" bIns="45700" anchor="t" anchorCtr="0">
              <a:spAutoFit/>
            </a:bodyPr>
            <a:lstStyle/>
            <a:p>
              <a:pPr lvl="0">
                <a:buSzPts val="2000"/>
              </a:pPr>
              <a:r>
                <a:rPr lang="en-US" sz="1200" b="1">
                  <a:solidFill>
                    <a:srgbClr val="FF0000"/>
                  </a:solidFill>
                  <a:latin typeface="Times New Roman" panose="02020603050405020304" pitchFamily="18" charset="0"/>
                  <a:cs typeface="Times New Roman" panose="02020603050405020304" pitchFamily="18" charset="0"/>
                </a:rPr>
                <a:t>A girl </a:t>
              </a:r>
              <a:r>
                <a:rPr lang="en-US" sz="1200">
                  <a:latin typeface="Times New Roman" panose="02020603050405020304" pitchFamily="18" charset="0"/>
                  <a:cs typeface="Times New Roman" panose="02020603050405020304" pitchFamily="18" charset="0"/>
                </a:rPr>
                <a:t>is crossing the monkey bars.</a:t>
              </a:r>
              <a:endParaRPr lang="en-US" sz="1200"/>
            </a:p>
          </p:txBody>
        </p:sp>
        <p:sp>
          <p:nvSpPr>
            <p:cNvPr id="148" name="Rounded Rectangle 147">
              <a:extLst>
                <a:ext uri="{FF2B5EF4-FFF2-40B4-BE49-F238E27FC236}">
                  <a16:creationId xmlns:a16="http://schemas.microsoft.com/office/drawing/2014/main" id="{F342BF33-0A2C-D64B-A98E-BF8DF7863BBB}"/>
                </a:ext>
              </a:extLst>
            </p:cNvPr>
            <p:cNvSpPr>
              <a:spLocks noChangeAspect="1"/>
            </p:cNvSpPr>
            <p:nvPr/>
          </p:nvSpPr>
          <p:spPr>
            <a:xfrm>
              <a:off x="597196" y="3202568"/>
              <a:ext cx="548639" cy="27373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latin typeface="Times New Roman" panose="02020603050405020304" pitchFamily="18" charset="0"/>
                  <a:cs typeface="Times New Roman" panose="02020603050405020304" pitchFamily="18" charset="0"/>
                </a:rPr>
                <a:t>LSTM</a:t>
              </a:r>
            </a:p>
          </p:txBody>
        </p:sp>
        <p:sp>
          <p:nvSpPr>
            <p:cNvPr id="149" name="Rounded Rectangle 148">
              <a:extLst>
                <a:ext uri="{FF2B5EF4-FFF2-40B4-BE49-F238E27FC236}">
                  <a16:creationId xmlns:a16="http://schemas.microsoft.com/office/drawing/2014/main" id="{9BD3284B-41C9-5743-8F95-56C7880396E3}"/>
                </a:ext>
              </a:extLst>
            </p:cNvPr>
            <p:cNvSpPr>
              <a:spLocks noChangeAspect="1"/>
            </p:cNvSpPr>
            <p:nvPr/>
          </p:nvSpPr>
          <p:spPr>
            <a:xfrm>
              <a:off x="1259573" y="3202568"/>
              <a:ext cx="548640" cy="27373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800">
                  <a:solidFill>
                    <a:srgbClr val="FFFFFF"/>
                  </a:solidFill>
                  <a:latin typeface="Times New Roman" panose="02020603050405020304" pitchFamily="18" charset="0"/>
                  <a:cs typeface="Times New Roman" panose="02020603050405020304" pitchFamily="18" charset="0"/>
                </a:rPr>
                <a:t>LSTM</a:t>
              </a:r>
            </a:p>
          </p:txBody>
        </p:sp>
        <p:sp>
          <p:nvSpPr>
            <p:cNvPr id="150" name="Rounded Rectangle 149">
              <a:extLst>
                <a:ext uri="{FF2B5EF4-FFF2-40B4-BE49-F238E27FC236}">
                  <a16:creationId xmlns:a16="http://schemas.microsoft.com/office/drawing/2014/main" id="{9D5A72E5-3DE2-9346-A15A-4B9584C220B7}"/>
                </a:ext>
              </a:extLst>
            </p:cNvPr>
            <p:cNvSpPr>
              <a:spLocks noChangeAspect="1"/>
            </p:cNvSpPr>
            <p:nvPr/>
          </p:nvSpPr>
          <p:spPr>
            <a:xfrm>
              <a:off x="2299378" y="3202249"/>
              <a:ext cx="548640" cy="27373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800">
                  <a:solidFill>
                    <a:srgbClr val="FFFFFF"/>
                  </a:solidFill>
                  <a:latin typeface="Times New Roman" panose="02020603050405020304" pitchFamily="18" charset="0"/>
                  <a:cs typeface="Times New Roman" panose="02020603050405020304" pitchFamily="18" charset="0"/>
                </a:rPr>
                <a:t>LSTM</a:t>
              </a:r>
            </a:p>
          </p:txBody>
        </p:sp>
        <p:sp>
          <p:nvSpPr>
            <p:cNvPr id="151" name="Google Shape;96;p2">
              <a:extLst>
                <a:ext uri="{FF2B5EF4-FFF2-40B4-BE49-F238E27FC236}">
                  <a16:creationId xmlns:a16="http://schemas.microsoft.com/office/drawing/2014/main" id="{D1EC0695-A0E7-8342-892A-588B33095FB5}"/>
                </a:ext>
              </a:extLst>
            </p:cNvPr>
            <p:cNvSpPr>
              <a:spLocks noChangeAspect="1"/>
            </p:cNvSpPr>
            <p:nvPr/>
          </p:nvSpPr>
          <p:spPr>
            <a:xfrm>
              <a:off x="1890037" y="3194833"/>
              <a:ext cx="348219" cy="2275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800" b="0" i="0" u="none" strike="noStrike" cap="none">
                  <a:solidFill>
                    <a:schemeClr val="dk1"/>
                  </a:solidFill>
                  <a:latin typeface="Times New Roman"/>
                  <a:ea typeface="Times New Roman"/>
                  <a:cs typeface="Times New Roman"/>
                  <a:sym typeface="Times New Roman"/>
                </a:rPr>
                <a:t>…</a:t>
              </a:r>
              <a:endParaRPr sz="800" b="0" i="0" u="none" strike="noStrike" cap="none">
                <a:solidFill>
                  <a:srgbClr val="000000"/>
                </a:solidFill>
                <a:sym typeface="Arial"/>
              </a:endParaRPr>
            </a:p>
          </p:txBody>
        </p:sp>
        <p:sp>
          <p:nvSpPr>
            <p:cNvPr id="152" name="Rounded Rectangle 151">
              <a:extLst>
                <a:ext uri="{FF2B5EF4-FFF2-40B4-BE49-F238E27FC236}">
                  <a16:creationId xmlns:a16="http://schemas.microsoft.com/office/drawing/2014/main" id="{45965EE0-81D0-5743-8032-199942F1AB57}"/>
                </a:ext>
              </a:extLst>
            </p:cNvPr>
            <p:cNvSpPr/>
            <p:nvPr/>
          </p:nvSpPr>
          <p:spPr>
            <a:xfrm>
              <a:off x="1365006" y="2832195"/>
              <a:ext cx="717100" cy="27373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t>Encoder</a:t>
              </a:r>
            </a:p>
          </p:txBody>
        </p:sp>
        <p:cxnSp>
          <p:nvCxnSpPr>
            <p:cNvPr id="153" name="Straight Arrow Connector 152">
              <a:extLst>
                <a:ext uri="{FF2B5EF4-FFF2-40B4-BE49-F238E27FC236}">
                  <a16:creationId xmlns:a16="http://schemas.microsoft.com/office/drawing/2014/main" id="{E05CF2ED-90FD-B74A-9E3A-AE652128935B}"/>
                </a:ext>
              </a:extLst>
            </p:cNvPr>
            <p:cNvCxnSpPr>
              <a:cxnSpLocks/>
              <a:stCxn id="148" idx="3"/>
              <a:endCxn id="149" idx="1"/>
            </p:cNvCxnSpPr>
            <p:nvPr/>
          </p:nvCxnSpPr>
          <p:spPr>
            <a:xfrm>
              <a:off x="1145836" y="3339434"/>
              <a:ext cx="1137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3B57E66A-5A56-094B-A026-836BDAB7E848}"/>
                </a:ext>
              </a:extLst>
            </p:cNvPr>
            <p:cNvCxnSpPr>
              <a:cxnSpLocks/>
              <a:stCxn id="149" idx="3"/>
            </p:cNvCxnSpPr>
            <p:nvPr/>
          </p:nvCxnSpPr>
          <p:spPr>
            <a:xfrm>
              <a:off x="1808213" y="3339434"/>
              <a:ext cx="1097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39E581D2-5B29-ED41-8B22-95EF3EFA4BF4}"/>
                </a:ext>
              </a:extLst>
            </p:cNvPr>
            <p:cNvCxnSpPr>
              <a:cxnSpLocks/>
            </p:cNvCxnSpPr>
            <p:nvPr/>
          </p:nvCxnSpPr>
          <p:spPr>
            <a:xfrm>
              <a:off x="2192118" y="3339115"/>
              <a:ext cx="1097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6" name="Rectangle 155">
              <a:extLst>
                <a:ext uri="{FF2B5EF4-FFF2-40B4-BE49-F238E27FC236}">
                  <a16:creationId xmlns:a16="http://schemas.microsoft.com/office/drawing/2014/main" id="{9129828B-11E8-3C4C-B1C2-8694E57FB159}"/>
                </a:ext>
              </a:extLst>
            </p:cNvPr>
            <p:cNvSpPr/>
            <p:nvPr/>
          </p:nvSpPr>
          <p:spPr>
            <a:xfrm>
              <a:off x="687584" y="3480640"/>
              <a:ext cx="388722" cy="227554"/>
            </a:xfrm>
            <a:prstGeom prst="rect">
              <a:avLst/>
            </a:prstGeom>
          </p:spPr>
          <p:txBody>
            <a:bodyPr wrap="none">
              <a:spAutoFit/>
            </a:bodyPr>
            <a:lstStyle/>
            <a:p>
              <a:r>
                <a:rPr lang="en-US" sz="800">
                  <a:latin typeface="Times New Roman" panose="02020603050405020304" pitchFamily="18" charset="0"/>
                  <a:cs typeface="Times New Roman" panose="02020603050405020304" pitchFamily="18" charset="0"/>
                </a:rPr>
                <a:t>The</a:t>
              </a:r>
              <a:endParaRPr lang="en-US" sz="800"/>
            </a:p>
          </p:txBody>
        </p:sp>
        <p:sp>
          <p:nvSpPr>
            <p:cNvPr id="157" name="Rectangle 156">
              <a:extLst>
                <a:ext uri="{FF2B5EF4-FFF2-40B4-BE49-F238E27FC236}">
                  <a16:creationId xmlns:a16="http://schemas.microsoft.com/office/drawing/2014/main" id="{DFF4FB75-9780-1349-ABD3-64BD8495ABC1}"/>
                </a:ext>
              </a:extLst>
            </p:cNvPr>
            <p:cNvSpPr/>
            <p:nvPr/>
          </p:nvSpPr>
          <p:spPr>
            <a:xfrm>
              <a:off x="1321735" y="3480640"/>
              <a:ext cx="383276" cy="227554"/>
            </a:xfrm>
            <a:prstGeom prst="rect">
              <a:avLst/>
            </a:prstGeom>
          </p:spPr>
          <p:txBody>
            <a:bodyPr wrap="none">
              <a:spAutoFit/>
            </a:bodyPr>
            <a:lstStyle/>
            <a:p>
              <a:r>
                <a:rPr lang="en-US" sz="800">
                  <a:latin typeface="Times New Roman" panose="02020603050405020304" pitchFamily="18" charset="0"/>
                  <a:cs typeface="Times New Roman" panose="02020603050405020304" pitchFamily="18" charset="0"/>
                </a:rPr>
                <a:t>boy</a:t>
              </a:r>
              <a:endParaRPr lang="en-US" sz="800"/>
            </a:p>
          </p:txBody>
        </p:sp>
        <p:sp>
          <p:nvSpPr>
            <p:cNvPr id="158" name="Rectangle 157">
              <a:extLst>
                <a:ext uri="{FF2B5EF4-FFF2-40B4-BE49-F238E27FC236}">
                  <a16:creationId xmlns:a16="http://schemas.microsoft.com/office/drawing/2014/main" id="{C59AC837-6809-B54A-AE96-A82107DB2CFE}"/>
                </a:ext>
              </a:extLst>
            </p:cNvPr>
            <p:cNvSpPr/>
            <p:nvPr/>
          </p:nvSpPr>
          <p:spPr>
            <a:xfrm>
              <a:off x="2381224" y="3475981"/>
              <a:ext cx="374514" cy="227554"/>
            </a:xfrm>
            <a:prstGeom prst="rect">
              <a:avLst/>
            </a:prstGeom>
          </p:spPr>
          <p:txBody>
            <a:bodyPr wrap="none">
              <a:spAutoFit/>
            </a:bodyPr>
            <a:lstStyle/>
            <a:p>
              <a:r>
                <a:rPr lang="en-US" sz="800">
                  <a:latin typeface="Times New Roman" panose="02020603050405020304" pitchFamily="18" charset="0"/>
                  <a:cs typeface="Times New Roman" panose="02020603050405020304" pitchFamily="18" charset="0"/>
                </a:rPr>
                <a:t>bars</a:t>
              </a:r>
              <a:endParaRPr lang="en-US" sz="800"/>
            </a:p>
          </p:txBody>
        </p:sp>
      </p:grpSp>
      <p:grpSp>
        <p:nvGrpSpPr>
          <p:cNvPr id="159" name="Group 158">
            <a:extLst>
              <a:ext uri="{FF2B5EF4-FFF2-40B4-BE49-F238E27FC236}">
                <a16:creationId xmlns:a16="http://schemas.microsoft.com/office/drawing/2014/main" id="{72800C9F-5610-AD4B-971C-2BAC62B541EC}"/>
              </a:ext>
            </a:extLst>
          </p:cNvPr>
          <p:cNvGrpSpPr/>
          <p:nvPr/>
        </p:nvGrpSpPr>
        <p:grpSpPr>
          <a:xfrm>
            <a:off x="5721090" y="3095347"/>
            <a:ext cx="2188571" cy="1238560"/>
            <a:chOff x="484719" y="2832195"/>
            <a:chExt cx="2477676" cy="1308180"/>
          </a:xfrm>
        </p:grpSpPr>
        <p:sp>
          <p:nvSpPr>
            <p:cNvPr id="160" name="Google Shape;96;p2">
              <a:extLst>
                <a:ext uri="{FF2B5EF4-FFF2-40B4-BE49-F238E27FC236}">
                  <a16:creationId xmlns:a16="http://schemas.microsoft.com/office/drawing/2014/main" id="{76E3606A-72AC-F040-BAB5-45DF81A29674}"/>
                </a:ext>
              </a:extLst>
            </p:cNvPr>
            <p:cNvSpPr>
              <a:spLocks noChangeAspect="1"/>
            </p:cNvSpPr>
            <p:nvPr/>
          </p:nvSpPr>
          <p:spPr>
            <a:xfrm>
              <a:off x="484719" y="3652803"/>
              <a:ext cx="2477676" cy="487572"/>
            </a:xfrm>
            <a:prstGeom prst="rect">
              <a:avLst/>
            </a:prstGeom>
            <a:noFill/>
            <a:ln>
              <a:noFill/>
            </a:ln>
          </p:spPr>
          <p:txBody>
            <a:bodyPr spcFirstLastPara="1" wrap="square" lIns="91425" tIns="45700" rIns="91425" bIns="45700" anchor="t" anchorCtr="0">
              <a:spAutoFit/>
            </a:bodyPr>
            <a:lstStyle/>
            <a:p>
              <a:pPr lvl="0">
                <a:buSzPts val="2000"/>
              </a:pPr>
              <a:r>
                <a:rPr lang="en-US" sz="1200" b="1">
                  <a:solidFill>
                    <a:srgbClr val="FF0000"/>
                  </a:solidFill>
                  <a:latin typeface="Times New Roman" panose="02020603050405020304" pitchFamily="18" charset="0"/>
                  <a:cs typeface="Times New Roman" panose="02020603050405020304" pitchFamily="18" charset="0"/>
                </a:rPr>
                <a:t>A young boy </a:t>
              </a:r>
              <a:r>
                <a:rPr lang="en-US" sz="1200">
                  <a:latin typeface="Times New Roman" panose="02020603050405020304" pitchFamily="18" charset="0"/>
                  <a:cs typeface="Times New Roman" panose="02020603050405020304" pitchFamily="18" charset="0"/>
                </a:rPr>
                <a:t>is seen standing before a set of monkey bars.</a:t>
              </a:r>
              <a:endParaRPr lang="en-US" sz="1200"/>
            </a:p>
          </p:txBody>
        </p:sp>
        <p:sp>
          <p:nvSpPr>
            <p:cNvPr id="161" name="Rounded Rectangle 160">
              <a:extLst>
                <a:ext uri="{FF2B5EF4-FFF2-40B4-BE49-F238E27FC236}">
                  <a16:creationId xmlns:a16="http://schemas.microsoft.com/office/drawing/2014/main" id="{463D0999-BACD-734B-9D27-16FAECF69CA7}"/>
                </a:ext>
              </a:extLst>
            </p:cNvPr>
            <p:cNvSpPr>
              <a:spLocks noChangeAspect="1"/>
            </p:cNvSpPr>
            <p:nvPr/>
          </p:nvSpPr>
          <p:spPr>
            <a:xfrm>
              <a:off x="597196" y="3202568"/>
              <a:ext cx="548639" cy="27373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latin typeface="Times New Roman" panose="02020603050405020304" pitchFamily="18" charset="0"/>
                  <a:cs typeface="Times New Roman" panose="02020603050405020304" pitchFamily="18" charset="0"/>
                </a:rPr>
                <a:t>LSTM</a:t>
              </a:r>
            </a:p>
          </p:txBody>
        </p:sp>
        <p:sp>
          <p:nvSpPr>
            <p:cNvPr id="162" name="Rounded Rectangle 161">
              <a:extLst>
                <a:ext uri="{FF2B5EF4-FFF2-40B4-BE49-F238E27FC236}">
                  <a16:creationId xmlns:a16="http://schemas.microsoft.com/office/drawing/2014/main" id="{6B8F6A75-8B40-8845-A727-E3BB073243BB}"/>
                </a:ext>
              </a:extLst>
            </p:cNvPr>
            <p:cNvSpPr>
              <a:spLocks noChangeAspect="1"/>
            </p:cNvSpPr>
            <p:nvPr/>
          </p:nvSpPr>
          <p:spPr>
            <a:xfrm>
              <a:off x="1259573" y="3202568"/>
              <a:ext cx="548640" cy="27373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800">
                  <a:solidFill>
                    <a:srgbClr val="FFFFFF"/>
                  </a:solidFill>
                  <a:latin typeface="Times New Roman" panose="02020603050405020304" pitchFamily="18" charset="0"/>
                  <a:cs typeface="Times New Roman" panose="02020603050405020304" pitchFamily="18" charset="0"/>
                </a:rPr>
                <a:t>LSTM</a:t>
              </a:r>
            </a:p>
          </p:txBody>
        </p:sp>
        <p:sp>
          <p:nvSpPr>
            <p:cNvPr id="163" name="Rounded Rectangle 162">
              <a:extLst>
                <a:ext uri="{FF2B5EF4-FFF2-40B4-BE49-F238E27FC236}">
                  <a16:creationId xmlns:a16="http://schemas.microsoft.com/office/drawing/2014/main" id="{6E032834-6F35-6849-8188-1A7C32575417}"/>
                </a:ext>
              </a:extLst>
            </p:cNvPr>
            <p:cNvSpPr>
              <a:spLocks noChangeAspect="1"/>
            </p:cNvSpPr>
            <p:nvPr/>
          </p:nvSpPr>
          <p:spPr>
            <a:xfrm>
              <a:off x="2299378" y="3202249"/>
              <a:ext cx="548640" cy="27373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800">
                  <a:solidFill>
                    <a:srgbClr val="FFFFFF"/>
                  </a:solidFill>
                  <a:latin typeface="Times New Roman" panose="02020603050405020304" pitchFamily="18" charset="0"/>
                  <a:cs typeface="Times New Roman" panose="02020603050405020304" pitchFamily="18" charset="0"/>
                </a:rPr>
                <a:t>LSTM</a:t>
              </a:r>
            </a:p>
          </p:txBody>
        </p:sp>
        <p:sp>
          <p:nvSpPr>
            <p:cNvPr id="164" name="Google Shape;96;p2">
              <a:extLst>
                <a:ext uri="{FF2B5EF4-FFF2-40B4-BE49-F238E27FC236}">
                  <a16:creationId xmlns:a16="http://schemas.microsoft.com/office/drawing/2014/main" id="{5703355C-C8DC-A147-9E0D-54B2B3239BC2}"/>
                </a:ext>
              </a:extLst>
            </p:cNvPr>
            <p:cNvSpPr>
              <a:spLocks noChangeAspect="1"/>
            </p:cNvSpPr>
            <p:nvPr/>
          </p:nvSpPr>
          <p:spPr>
            <a:xfrm>
              <a:off x="1884880" y="3194144"/>
              <a:ext cx="348219" cy="2275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800" b="0" i="0" u="none" strike="noStrike" cap="none">
                  <a:solidFill>
                    <a:schemeClr val="dk1"/>
                  </a:solidFill>
                  <a:latin typeface="Times New Roman"/>
                  <a:ea typeface="Times New Roman"/>
                  <a:cs typeface="Times New Roman"/>
                  <a:sym typeface="Times New Roman"/>
                </a:rPr>
                <a:t>…</a:t>
              </a:r>
              <a:endParaRPr sz="800" b="0" i="0" u="none" strike="noStrike" cap="none">
                <a:solidFill>
                  <a:srgbClr val="000000"/>
                </a:solidFill>
                <a:sym typeface="Arial"/>
              </a:endParaRPr>
            </a:p>
          </p:txBody>
        </p:sp>
        <p:sp>
          <p:nvSpPr>
            <p:cNvPr id="165" name="Rounded Rectangle 164">
              <a:extLst>
                <a:ext uri="{FF2B5EF4-FFF2-40B4-BE49-F238E27FC236}">
                  <a16:creationId xmlns:a16="http://schemas.microsoft.com/office/drawing/2014/main" id="{463C78A3-C5E3-BC4D-A001-6F3FFE882FB2}"/>
                </a:ext>
              </a:extLst>
            </p:cNvPr>
            <p:cNvSpPr/>
            <p:nvPr/>
          </p:nvSpPr>
          <p:spPr>
            <a:xfrm>
              <a:off x="1365006" y="2832195"/>
              <a:ext cx="717100" cy="27373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t>Encoder</a:t>
              </a:r>
            </a:p>
          </p:txBody>
        </p:sp>
        <p:cxnSp>
          <p:nvCxnSpPr>
            <p:cNvPr id="166" name="Straight Arrow Connector 165">
              <a:extLst>
                <a:ext uri="{FF2B5EF4-FFF2-40B4-BE49-F238E27FC236}">
                  <a16:creationId xmlns:a16="http://schemas.microsoft.com/office/drawing/2014/main" id="{B21F502A-B2F7-8443-B6A7-D8DA6A5B3D57}"/>
                </a:ext>
              </a:extLst>
            </p:cNvPr>
            <p:cNvCxnSpPr>
              <a:cxnSpLocks/>
              <a:stCxn id="161" idx="3"/>
              <a:endCxn id="162" idx="1"/>
            </p:cNvCxnSpPr>
            <p:nvPr/>
          </p:nvCxnSpPr>
          <p:spPr>
            <a:xfrm>
              <a:off x="1145836" y="3339434"/>
              <a:ext cx="1137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F8D41EAB-B8A8-0C44-A6CA-ACCF53E4970E}"/>
                </a:ext>
              </a:extLst>
            </p:cNvPr>
            <p:cNvCxnSpPr>
              <a:cxnSpLocks/>
              <a:stCxn id="162" idx="3"/>
            </p:cNvCxnSpPr>
            <p:nvPr/>
          </p:nvCxnSpPr>
          <p:spPr>
            <a:xfrm>
              <a:off x="1808213" y="3339434"/>
              <a:ext cx="1097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2A7508F8-8FB2-0847-A9E3-CD397D1821BF}"/>
                </a:ext>
              </a:extLst>
            </p:cNvPr>
            <p:cNvCxnSpPr>
              <a:cxnSpLocks/>
            </p:cNvCxnSpPr>
            <p:nvPr/>
          </p:nvCxnSpPr>
          <p:spPr>
            <a:xfrm>
              <a:off x="2192118" y="3339115"/>
              <a:ext cx="1097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9" name="Rectangle 168">
              <a:extLst>
                <a:ext uri="{FF2B5EF4-FFF2-40B4-BE49-F238E27FC236}">
                  <a16:creationId xmlns:a16="http://schemas.microsoft.com/office/drawing/2014/main" id="{93F57399-32CC-1647-9378-3DF8FD0837B4}"/>
                </a:ext>
              </a:extLst>
            </p:cNvPr>
            <p:cNvSpPr/>
            <p:nvPr/>
          </p:nvSpPr>
          <p:spPr>
            <a:xfrm>
              <a:off x="687584" y="3480640"/>
              <a:ext cx="292539" cy="227554"/>
            </a:xfrm>
            <a:prstGeom prst="rect">
              <a:avLst/>
            </a:prstGeom>
          </p:spPr>
          <p:txBody>
            <a:bodyPr wrap="none">
              <a:spAutoFit/>
            </a:bodyPr>
            <a:lstStyle/>
            <a:p>
              <a:r>
                <a:rPr lang="en-US" sz="800">
                  <a:latin typeface="Times New Roman" panose="02020603050405020304" pitchFamily="18" charset="0"/>
                  <a:cs typeface="Times New Roman" panose="02020603050405020304" pitchFamily="18" charset="0"/>
                </a:rPr>
                <a:t>A</a:t>
              </a:r>
              <a:endParaRPr lang="en-US" sz="800"/>
            </a:p>
          </p:txBody>
        </p:sp>
        <p:sp>
          <p:nvSpPr>
            <p:cNvPr id="170" name="Rectangle 169">
              <a:extLst>
                <a:ext uri="{FF2B5EF4-FFF2-40B4-BE49-F238E27FC236}">
                  <a16:creationId xmlns:a16="http://schemas.microsoft.com/office/drawing/2014/main" id="{6876A1DA-A89B-404F-8832-121A8141FAE2}"/>
                </a:ext>
              </a:extLst>
            </p:cNvPr>
            <p:cNvSpPr/>
            <p:nvPr/>
          </p:nvSpPr>
          <p:spPr>
            <a:xfrm>
              <a:off x="1321735" y="3480640"/>
              <a:ext cx="383276" cy="227554"/>
            </a:xfrm>
            <a:prstGeom prst="rect">
              <a:avLst/>
            </a:prstGeom>
          </p:spPr>
          <p:txBody>
            <a:bodyPr wrap="none">
              <a:spAutoFit/>
            </a:bodyPr>
            <a:lstStyle/>
            <a:p>
              <a:r>
                <a:rPr lang="en-US" sz="800">
                  <a:latin typeface="Times New Roman" panose="02020603050405020304" pitchFamily="18" charset="0"/>
                  <a:cs typeface="Times New Roman" panose="02020603050405020304" pitchFamily="18" charset="0"/>
                </a:rPr>
                <a:t>boy</a:t>
              </a:r>
              <a:endParaRPr lang="en-US" sz="800"/>
            </a:p>
          </p:txBody>
        </p:sp>
        <p:sp>
          <p:nvSpPr>
            <p:cNvPr id="171" name="Rectangle 170">
              <a:extLst>
                <a:ext uri="{FF2B5EF4-FFF2-40B4-BE49-F238E27FC236}">
                  <a16:creationId xmlns:a16="http://schemas.microsoft.com/office/drawing/2014/main" id="{2953F8D4-21DA-BD4C-91C0-81CE8FB2C27B}"/>
                </a:ext>
              </a:extLst>
            </p:cNvPr>
            <p:cNvSpPr/>
            <p:nvPr/>
          </p:nvSpPr>
          <p:spPr>
            <a:xfrm>
              <a:off x="2308010" y="3484912"/>
              <a:ext cx="541161" cy="227554"/>
            </a:xfrm>
            <a:prstGeom prst="rect">
              <a:avLst/>
            </a:prstGeom>
          </p:spPr>
          <p:txBody>
            <a:bodyPr wrap="none">
              <a:spAutoFit/>
            </a:bodyPr>
            <a:lstStyle/>
            <a:p>
              <a:r>
                <a:rPr lang="en-US" sz="800">
                  <a:latin typeface="Times New Roman" panose="02020603050405020304" pitchFamily="18" charset="0"/>
                  <a:cs typeface="Times New Roman" panose="02020603050405020304" pitchFamily="18" charset="0"/>
                </a:rPr>
                <a:t>camera</a:t>
              </a:r>
              <a:endParaRPr lang="en-US" sz="800"/>
            </a:p>
          </p:txBody>
        </p:sp>
      </p:grpSp>
      <p:sp>
        <p:nvSpPr>
          <p:cNvPr id="2" name="Right Arrow 1">
            <a:extLst>
              <a:ext uri="{FF2B5EF4-FFF2-40B4-BE49-F238E27FC236}">
                <a16:creationId xmlns:a16="http://schemas.microsoft.com/office/drawing/2014/main" id="{1228E4E8-61E4-434A-98FF-0A946C2D1C4F}"/>
              </a:ext>
            </a:extLst>
          </p:cNvPr>
          <p:cNvSpPr/>
          <p:nvPr/>
        </p:nvSpPr>
        <p:spPr>
          <a:xfrm>
            <a:off x="2948981" y="3492704"/>
            <a:ext cx="274320" cy="16459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Arrow 67">
            <a:extLst>
              <a:ext uri="{FF2B5EF4-FFF2-40B4-BE49-F238E27FC236}">
                <a16:creationId xmlns:a16="http://schemas.microsoft.com/office/drawing/2014/main" id="{B5D2B6B9-F621-2E41-BD95-698E0C8A7CF1}"/>
              </a:ext>
            </a:extLst>
          </p:cNvPr>
          <p:cNvSpPr/>
          <p:nvPr/>
        </p:nvSpPr>
        <p:spPr>
          <a:xfrm>
            <a:off x="5445657" y="3504680"/>
            <a:ext cx="274320" cy="16459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1943447-B590-AB4F-A7C8-F34DBC2D9D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6</a:t>
            </a:fld>
            <a:endParaRPr lang="en"/>
          </a:p>
        </p:txBody>
      </p:sp>
    </p:spTree>
    <p:custDataLst>
      <p:tags r:id="rId1"/>
    </p:custDataLst>
    <p:extLst>
      <p:ext uri="{BB962C8B-B14F-4D97-AF65-F5344CB8AC3E}">
        <p14:creationId xmlns:p14="http://schemas.microsoft.com/office/powerpoint/2010/main" val="2276387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7" name="Google Shape;57;p13"/>
          <p:cNvSpPr txBox="1"/>
          <p:nvPr/>
        </p:nvSpPr>
        <p:spPr>
          <a:xfrm>
            <a:off x="77813" y="4785525"/>
            <a:ext cx="1875300" cy="29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ACL 2020</a:t>
            </a:r>
            <a:endParaRPr/>
          </a:p>
        </p:txBody>
      </p:sp>
      <p:sp>
        <p:nvSpPr>
          <p:cNvPr id="17" name="Google Shape;57;p13">
            <a:extLst>
              <a:ext uri="{FF2B5EF4-FFF2-40B4-BE49-F238E27FC236}">
                <a16:creationId xmlns:a16="http://schemas.microsoft.com/office/drawing/2014/main" id="{B48BE18F-6C2F-B340-8865-B81D5642E7C6}"/>
              </a:ext>
            </a:extLst>
          </p:cNvPr>
          <p:cNvSpPr txBox="1"/>
          <p:nvPr/>
        </p:nvSpPr>
        <p:spPr>
          <a:xfrm>
            <a:off x="77811" y="110666"/>
            <a:ext cx="8811807" cy="46534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Times New Roman" panose="02020603050405020304" pitchFamily="18" charset="0"/>
                <a:cs typeface="Times New Roman" panose="02020603050405020304" pitchFamily="18" charset="0"/>
              </a:rPr>
              <a:t>Our approach</a:t>
            </a:r>
            <a:endParaRPr sz="240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A7D4D26-57EF-874C-81E0-A36D7FCD413D}"/>
              </a:ext>
            </a:extLst>
          </p:cNvPr>
          <p:cNvPicPr>
            <a:picLocks noChangeAspect="1"/>
          </p:cNvPicPr>
          <p:nvPr/>
        </p:nvPicPr>
        <p:blipFill>
          <a:blip r:embed="rId4"/>
          <a:stretch>
            <a:fillRect/>
          </a:stretch>
        </p:blipFill>
        <p:spPr>
          <a:xfrm>
            <a:off x="1409283" y="771884"/>
            <a:ext cx="2323945" cy="3202510"/>
          </a:xfrm>
          <a:prstGeom prst="rect">
            <a:avLst/>
          </a:prstGeom>
        </p:spPr>
      </p:pic>
      <p:pic>
        <p:nvPicPr>
          <p:cNvPr id="8" name="Picture 7">
            <a:extLst>
              <a:ext uri="{FF2B5EF4-FFF2-40B4-BE49-F238E27FC236}">
                <a16:creationId xmlns:a16="http://schemas.microsoft.com/office/drawing/2014/main" id="{1482E0D8-600F-C941-839A-B7747A6EC592}"/>
              </a:ext>
            </a:extLst>
          </p:cNvPr>
          <p:cNvPicPr>
            <a:picLocks noChangeAspect="1"/>
          </p:cNvPicPr>
          <p:nvPr/>
        </p:nvPicPr>
        <p:blipFill rotWithShape="1">
          <a:blip r:embed="rId5"/>
          <a:srcRect l="57661" t="4662"/>
          <a:stretch/>
        </p:blipFill>
        <p:spPr>
          <a:xfrm>
            <a:off x="5424524" y="712834"/>
            <a:ext cx="1679576" cy="3275310"/>
          </a:xfrm>
          <a:prstGeom prst="rect">
            <a:avLst/>
          </a:prstGeom>
        </p:spPr>
      </p:pic>
      <p:sp>
        <p:nvSpPr>
          <p:cNvPr id="75" name="Rectangle 74">
            <a:extLst>
              <a:ext uri="{FF2B5EF4-FFF2-40B4-BE49-F238E27FC236}">
                <a16:creationId xmlns:a16="http://schemas.microsoft.com/office/drawing/2014/main" id="{44723CE7-184A-6D45-B28D-1FDE430E8910}"/>
              </a:ext>
            </a:extLst>
          </p:cNvPr>
          <p:cNvSpPr/>
          <p:nvPr/>
        </p:nvSpPr>
        <p:spPr>
          <a:xfrm>
            <a:off x="1051906" y="4158154"/>
            <a:ext cx="3183211" cy="307777"/>
          </a:xfrm>
          <a:prstGeom prst="rect">
            <a:avLst/>
          </a:prstGeom>
        </p:spPr>
        <p:txBody>
          <a:bodyPr wrap="square">
            <a:spAutoFit/>
          </a:bodyPr>
          <a:lstStyle/>
          <a:p>
            <a:pPr algn="ctr"/>
            <a:r>
              <a:rPr lang="en" b="1">
                <a:latin typeface="Times New Roman" panose="02020603050405020304" pitchFamily="18" charset="0"/>
                <a:cs typeface="Times New Roman" panose="02020603050405020304" pitchFamily="18" charset="0"/>
              </a:rPr>
              <a:t>Separate</a:t>
            </a:r>
            <a:r>
              <a:rPr lang="en">
                <a:latin typeface="Times New Roman" panose="02020603050405020304" pitchFamily="18" charset="0"/>
                <a:cs typeface="Times New Roman" panose="02020603050405020304" pitchFamily="18" charset="0"/>
              </a:rPr>
              <a:t> Encoder-Decoder Architecture</a:t>
            </a:r>
            <a:endParaRPr lang="en-US"/>
          </a:p>
        </p:txBody>
      </p:sp>
      <p:sp>
        <p:nvSpPr>
          <p:cNvPr id="76" name="Rectangle 75">
            <a:extLst>
              <a:ext uri="{FF2B5EF4-FFF2-40B4-BE49-F238E27FC236}">
                <a16:creationId xmlns:a16="http://schemas.microsoft.com/office/drawing/2014/main" id="{A1F012FC-5646-024B-B63B-F77E0C7D623C}"/>
              </a:ext>
            </a:extLst>
          </p:cNvPr>
          <p:cNvSpPr/>
          <p:nvPr/>
        </p:nvSpPr>
        <p:spPr>
          <a:xfrm>
            <a:off x="4929375" y="4158153"/>
            <a:ext cx="2964962" cy="307777"/>
          </a:xfrm>
          <a:prstGeom prst="rect">
            <a:avLst/>
          </a:prstGeom>
        </p:spPr>
        <p:txBody>
          <a:bodyPr wrap="square">
            <a:spAutoFit/>
          </a:bodyPr>
          <a:lstStyle/>
          <a:p>
            <a:pPr algn="ctr"/>
            <a:r>
              <a:rPr lang="en" b="1">
                <a:latin typeface="Times New Roman" panose="02020603050405020304" pitchFamily="18" charset="0"/>
                <a:cs typeface="Times New Roman" panose="02020603050405020304" pitchFamily="18" charset="0"/>
              </a:rPr>
              <a:t>Shared</a:t>
            </a:r>
            <a:r>
              <a:rPr lang="en">
                <a:latin typeface="Times New Roman" panose="02020603050405020304" pitchFamily="18" charset="0"/>
                <a:cs typeface="Times New Roman" panose="02020603050405020304" pitchFamily="18" charset="0"/>
              </a:rPr>
              <a:t> Encoder-Decoder Architecture</a:t>
            </a:r>
            <a:endParaRPr lang="en-US"/>
          </a:p>
        </p:txBody>
      </p:sp>
      <p:sp>
        <p:nvSpPr>
          <p:cNvPr id="77" name="Right Arrow 76">
            <a:extLst>
              <a:ext uri="{FF2B5EF4-FFF2-40B4-BE49-F238E27FC236}">
                <a16:creationId xmlns:a16="http://schemas.microsoft.com/office/drawing/2014/main" id="{FC706D2B-DF28-8A4A-A4A9-CE4A1769FB95}"/>
              </a:ext>
            </a:extLst>
          </p:cNvPr>
          <p:cNvSpPr/>
          <p:nvPr/>
        </p:nvSpPr>
        <p:spPr>
          <a:xfrm>
            <a:off x="4365916" y="4209120"/>
            <a:ext cx="412168" cy="23618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4C87E989-76DF-4842-A8B4-572398D9C8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7</a:t>
            </a:fld>
            <a:endParaRPr lang="en"/>
          </a:p>
        </p:txBody>
      </p:sp>
    </p:spTree>
    <p:custDataLst>
      <p:tags r:id="rId1"/>
    </p:custDataLst>
    <p:extLst>
      <p:ext uri="{BB962C8B-B14F-4D97-AF65-F5344CB8AC3E}">
        <p14:creationId xmlns:p14="http://schemas.microsoft.com/office/powerpoint/2010/main" val="341930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blinds(horizontal)">
                                      <p:cBhvr>
                                        <p:cTn id="10" dur="500"/>
                                        <p:tgtEl>
                                          <p:spTgt spid="7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blinds(horizontal)">
                                      <p:cBhvr>
                                        <p:cTn id="1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7" name="Google Shape;57;p13"/>
          <p:cNvSpPr txBox="1"/>
          <p:nvPr/>
        </p:nvSpPr>
        <p:spPr>
          <a:xfrm>
            <a:off x="77813" y="4785525"/>
            <a:ext cx="1875300" cy="29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ACL 2020</a:t>
            </a:r>
            <a:endParaRPr/>
          </a:p>
        </p:txBody>
      </p:sp>
      <p:sp>
        <p:nvSpPr>
          <p:cNvPr id="17" name="Google Shape;57;p13">
            <a:extLst>
              <a:ext uri="{FF2B5EF4-FFF2-40B4-BE49-F238E27FC236}">
                <a16:creationId xmlns:a16="http://schemas.microsoft.com/office/drawing/2014/main" id="{B48BE18F-6C2F-B340-8865-B81D5642E7C6}"/>
              </a:ext>
            </a:extLst>
          </p:cNvPr>
          <p:cNvSpPr txBox="1"/>
          <p:nvPr/>
        </p:nvSpPr>
        <p:spPr>
          <a:xfrm>
            <a:off x="77811" y="110666"/>
            <a:ext cx="8811807" cy="46534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Times New Roman" panose="02020603050405020304" pitchFamily="18" charset="0"/>
                <a:cs typeface="Times New Roman" panose="02020603050405020304" pitchFamily="18" charset="0"/>
              </a:rPr>
              <a:t>Our approach – Memory Augmented Recurrent Transformer (MART)</a:t>
            </a:r>
            <a:endParaRPr sz="2400">
              <a:latin typeface="Times New Roman" panose="02020603050405020304" pitchFamily="18" charset="0"/>
              <a:cs typeface="Times New Roman" panose="02020603050405020304" pitchFamily="18" charset="0"/>
            </a:endParaRPr>
          </a:p>
        </p:txBody>
      </p:sp>
      <p:pic>
        <p:nvPicPr>
          <p:cNvPr id="33" name="Picture 32" descr="A close up of a sign&#10;&#10;Description automatically generated">
            <a:extLst>
              <a:ext uri="{FF2B5EF4-FFF2-40B4-BE49-F238E27FC236}">
                <a16:creationId xmlns:a16="http://schemas.microsoft.com/office/drawing/2014/main" id="{AA016F34-7746-F447-8234-46ED2D3F50B0}"/>
              </a:ext>
            </a:extLst>
          </p:cNvPr>
          <p:cNvPicPr>
            <a:picLocks noChangeAspect="1"/>
          </p:cNvPicPr>
          <p:nvPr/>
        </p:nvPicPr>
        <p:blipFill>
          <a:blip r:embed="rId4"/>
          <a:stretch>
            <a:fillRect/>
          </a:stretch>
        </p:blipFill>
        <p:spPr>
          <a:xfrm>
            <a:off x="3287288" y="905609"/>
            <a:ext cx="1538147" cy="3742824"/>
          </a:xfrm>
          <a:prstGeom prst="rect">
            <a:avLst/>
          </a:prstGeom>
        </p:spPr>
      </p:pic>
      <p:grpSp>
        <p:nvGrpSpPr>
          <p:cNvPr id="69" name="Group 68">
            <a:extLst>
              <a:ext uri="{FF2B5EF4-FFF2-40B4-BE49-F238E27FC236}">
                <a16:creationId xmlns:a16="http://schemas.microsoft.com/office/drawing/2014/main" id="{29FFA969-7703-8F44-B766-977604ABC48D}"/>
              </a:ext>
            </a:extLst>
          </p:cNvPr>
          <p:cNvGrpSpPr/>
          <p:nvPr/>
        </p:nvGrpSpPr>
        <p:grpSpPr>
          <a:xfrm>
            <a:off x="952194" y="2558711"/>
            <a:ext cx="1203656" cy="1062397"/>
            <a:chOff x="952194" y="2558711"/>
            <a:chExt cx="1203656" cy="1062397"/>
          </a:xfrm>
        </p:grpSpPr>
        <p:pic>
          <p:nvPicPr>
            <p:cNvPr id="39" name="Picture 38" descr="A picture containing black&#10;&#10;Description automatically generated">
              <a:extLst>
                <a:ext uri="{FF2B5EF4-FFF2-40B4-BE49-F238E27FC236}">
                  <a16:creationId xmlns:a16="http://schemas.microsoft.com/office/drawing/2014/main" id="{1292022B-36E7-C54B-A816-01BECFF1C4DC}"/>
                </a:ext>
              </a:extLst>
            </p:cNvPr>
            <p:cNvPicPr>
              <a:picLocks noChangeAspect="1"/>
            </p:cNvPicPr>
            <p:nvPr/>
          </p:nvPicPr>
          <p:blipFill>
            <a:blip r:embed="rId5"/>
            <a:stretch>
              <a:fillRect/>
            </a:stretch>
          </p:blipFill>
          <p:spPr>
            <a:xfrm>
              <a:off x="952194" y="2558711"/>
              <a:ext cx="1203656" cy="436620"/>
            </a:xfrm>
            <a:prstGeom prst="rect">
              <a:avLst/>
            </a:prstGeom>
          </p:spPr>
        </p:pic>
        <p:cxnSp>
          <p:nvCxnSpPr>
            <p:cNvPr id="45" name="Straight Arrow Connector 44">
              <a:extLst>
                <a:ext uri="{FF2B5EF4-FFF2-40B4-BE49-F238E27FC236}">
                  <a16:creationId xmlns:a16="http://schemas.microsoft.com/office/drawing/2014/main" id="{59814C1B-A925-A241-9087-2F4941444720}"/>
                </a:ext>
              </a:extLst>
            </p:cNvPr>
            <p:cNvCxnSpPr>
              <a:cxnSpLocks/>
            </p:cNvCxnSpPr>
            <p:nvPr/>
          </p:nvCxnSpPr>
          <p:spPr>
            <a:xfrm flipV="1">
              <a:off x="1108862" y="2988824"/>
              <a:ext cx="0" cy="3348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a:extLst>
                <a:ext uri="{FF2B5EF4-FFF2-40B4-BE49-F238E27FC236}">
                  <a16:creationId xmlns:a16="http://schemas.microsoft.com/office/drawing/2014/main" id="{8B2DBC0B-AA3D-DC4D-ACBD-5920AAF77D71}"/>
                </a:ext>
              </a:extLst>
            </p:cNvPr>
            <p:cNvCxnSpPr>
              <a:endCxn id="39" idx="2"/>
            </p:cNvCxnSpPr>
            <p:nvPr/>
          </p:nvCxnSpPr>
          <p:spPr>
            <a:xfrm rot="16200000" flipV="1">
              <a:off x="1490209" y="3059145"/>
              <a:ext cx="355859" cy="228231"/>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Elbow Connector 57">
              <a:extLst>
                <a:ext uri="{FF2B5EF4-FFF2-40B4-BE49-F238E27FC236}">
                  <a16:creationId xmlns:a16="http://schemas.microsoft.com/office/drawing/2014/main" id="{976526DC-90EB-A243-83DB-6AE6598F5AA5}"/>
                </a:ext>
              </a:extLst>
            </p:cNvPr>
            <p:cNvCxnSpPr>
              <a:cxnSpLocks/>
            </p:cNvCxnSpPr>
            <p:nvPr/>
          </p:nvCxnSpPr>
          <p:spPr>
            <a:xfrm rot="5400000" flipH="1" flipV="1">
              <a:off x="1700653" y="3063196"/>
              <a:ext cx="369595" cy="206394"/>
            </a:xfrm>
            <a:prstGeom prst="bentConnector3">
              <a:avLst>
                <a:gd name="adj1" fmla="val 48139"/>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2" name="Picture 61">
              <a:extLst>
                <a:ext uri="{FF2B5EF4-FFF2-40B4-BE49-F238E27FC236}">
                  <a16:creationId xmlns:a16="http://schemas.microsoft.com/office/drawing/2014/main" id="{3EF3C773-A299-594D-B90B-CDAAAFEDDFB2}"/>
                </a:ext>
              </a:extLst>
            </p:cNvPr>
            <p:cNvPicPr>
              <a:picLocks noChangeAspect="1"/>
            </p:cNvPicPr>
            <p:nvPr/>
          </p:nvPicPr>
          <p:blipFill>
            <a:blip r:embed="rId6"/>
            <a:stretch>
              <a:fillRect/>
            </a:stretch>
          </p:blipFill>
          <p:spPr>
            <a:xfrm>
              <a:off x="1015463" y="3419940"/>
              <a:ext cx="186798" cy="201168"/>
            </a:xfrm>
            <a:prstGeom prst="rect">
              <a:avLst/>
            </a:prstGeom>
          </p:spPr>
        </p:pic>
        <p:pic>
          <p:nvPicPr>
            <p:cNvPr id="63" name="Picture 62">
              <a:extLst>
                <a:ext uri="{FF2B5EF4-FFF2-40B4-BE49-F238E27FC236}">
                  <a16:creationId xmlns:a16="http://schemas.microsoft.com/office/drawing/2014/main" id="{6B28A2CB-0132-6346-90A2-E47F9EB7D4D9}"/>
                </a:ext>
              </a:extLst>
            </p:cNvPr>
            <p:cNvPicPr>
              <a:picLocks noChangeAspect="1"/>
            </p:cNvPicPr>
            <p:nvPr/>
          </p:nvPicPr>
          <p:blipFill>
            <a:blip r:embed="rId7"/>
            <a:stretch>
              <a:fillRect/>
            </a:stretch>
          </p:blipFill>
          <p:spPr>
            <a:xfrm>
              <a:off x="1408655" y="3419940"/>
              <a:ext cx="747195" cy="201168"/>
            </a:xfrm>
            <a:prstGeom prst="rect">
              <a:avLst/>
            </a:prstGeom>
          </p:spPr>
        </p:pic>
      </p:grpSp>
      <p:sp>
        <p:nvSpPr>
          <p:cNvPr id="74" name="Rectangle 73">
            <a:extLst>
              <a:ext uri="{FF2B5EF4-FFF2-40B4-BE49-F238E27FC236}">
                <a16:creationId xmlns:a16="http://schemas.microsoft.com/office/drawing/2014/main" id="{9D5F07EF-77B7-674A-A3C5-9A91BE9A01D1}"/>
              </a:ext>
            </a:extLst>
          </p:cNvPr>
          <p:cNvSpPr/>
          <p:nvPr/>
        </p:nvSpPr>
        <p:spPr>
          <a:xfrm>
            <a:off x="5956873" y="801221"/>
            <a:ext cx="2732464" cy="1384995"/>
          </a:xfrm>
          <a:prstGeom prst="rect">
            <a:avLst/>
          </a:prstGeom>
        </p:spPr>
        <p:txBody>
          <a:bodyPr wrap="square">
            <a:spAutoFit/>
          </a:bodyPr>
          <a:lstStyle/>
          <a:p>
            <a:r>
              <a:rPr lang="en" b="1">
                <a:latin typeface="Times New Roman" panose="02020603050405020304" pitchFamily="18" charset="0"/>
                <a:cs typeface="Times New Roman" panose="02020603050405020304" pitchFamily="18" charset="0"/>
              </a:rPr>
              <a:t>Memory Updater</a:t>
            </a:r>
          </a:p>
          <a:p>
            <a:pPr marL="285750" indent="-285750">
              <a:buFont typeface="Arial" panose="020B0604020202020204" pitchFamily="34" charset="0"/>
              <a:buChar char="•"/>
            </a:pPr>
            <a:r>
              <a:rPr lang="en-US">
                <a:latin typeface="Times New Roman" panose="02020603050405020304" pitchFamily="18" charset="0"/>
                <a:cs typeface="Times New Roman" panose="02020603050405020304" pitchFamily="18" charset="0"/>
              </a:rPr>
              <a:t>Takes current segment hidden states and previous memory states to update and obtain current memort states.</a:t>
            </a:r>
          </a:p>
          <a:p>
            <a:pPr marL="285750" indent="-285750">
              <a:buFont typeface="Arial" panose="020B0604020202020204" pitchFamily="34" charset="0"/>
              <a:buChar char="•"/>
            </a:pPr>
            <a:endParaRPr lang="en-US">
              <a:latin typeface="Times New Roman" panose="02020603050405020304" pitchFamily="18" charset="0"/>
              <a:cs typeface="Times New Roman" panose="02020603050405020304" pitchFamily="18" charset="0"/>
            </a:endParaRPr>
          </a:p>
        </p:txBody>
      </p:sp>
      <p:sp>
        <p:nvSpPr>
          <p:cNvPr id="84" name="Rectangle 83">
            <a:extLst>
              <a:ext uri="{FF2B5EF4-FFF2-40B4-BE49-F238E27FC236}">
                <a16:creationId xmlns:a16="http://schemas.microsoft.com/office/drawing/2014/main" id="{6284A0B3-07FB-2546-8EAA-E0BFA9A07E95}"/>
              </a:ext>
            </a:extLst>
          </p:cNvPr>
          <p:cNvSpPr/>
          <p:nvPr/>
        </p:nvSpPr>
        <p:spPr>
          <a:xfrm>
            <a:off x="3656174" y="4607950"/>
            <a:ext cx="1459054" cy="307777"/>
          </a:xfrm>
          <a:prstGeom prst="rect">
            <a:avLst/>
          </a:prstGeom>
        </p:spPr>
        <p:txBody>
          <a:bodyPr wrap="none">
            <a:spAutoFit/>
          </a:bodyPr>
          <a:lstStyle/>
          <a:p>
            <a:r>
              <a:rPr lang="en-US">
                <a:latin typeface="Times New Roman" panose="02020603050405020304" pitchFamily="18" charset="0"/>
              </a:rPr>
              <a:t>at step/sentence </a:t>
            </a:r>
            <a:r>
              <a:rPr lang="en-US" i="1">
                <a:latin typeface="Times New Roman" panose="02020603050405020304" pitchFamily="18" charset="0"/>
              </a:rPr>
              <a:t>t</a:t>
            </a:r>
            <a:r>
              <a:rPr lang="en-US">
                <a:latin typeface="Times New Roman" panose="02020603050405020304" pitchFamily="18" charset="0"/>
              </a:rPr>
              <a:t> </a:t>
            </a:r>
            <a:endParaRPr lang="en-US"/>
          </a:p>
        </p:txBody>
      </p:sp>
      <p:sp>
        <p:nvSpPr>
          <p:cNvPr id="2" name="Slide Number Placeholder 1">
            <a:extLst>
              <a:ext uri="{FF2B5EF4-FFF2-40B4-BE49-F238E27FC236}">
                <a16:creationId xmlns:a16="http://schemas.microsoft.com/office/drawing/2014/main" id="{43202AE7-A208-824C-9999-8EDB369D44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8</a:t>
            </a:fld>
            <a:endParaRPr lang="en"/>
          </a:p>
        </p:txBody>
      </p:sp>
      <p:grpSp>
        <p:nvGrpSpPr>
          <p:cNvPr id="6" name="Group 5">
            <a:extLst>
              <a:ext uri="{FF2B5EF4-FFF2-40B4-BE49-F238E27FC236}">
                <a16:creationId xmlns:a16="http://schemas.microsoft.com/office/drawing/2014/main" id="{6A93D37A-7134-364C-9085-E8EBA063826F}"/>
              </a:ext>
            </a:extLst>
          </p:cNvPr>
          <p:cNvGrpSpPr/>
          <p:nvPr/>
        </p:nvGrpSpPr>
        <p:grpSpPr>
          <a:xfrm>
            <a:off x="250510" y="801221"/>
            <a:ext cx="2732464" cy="1394164"/>
            <a:chOff x="250510" y="801221"/>
            <a:chExt cx="2732464" cy="1394164"/>
          </a:xfrm>
        </p:grpSpPr>
        <p:grpSp>
          <p:nvGrpSpPr>
            <p:cNvPr id="83" name="Group 82">
              <a:extLst>
                <a:ext uri="{FF2B5EF4-FFF2-40B4-BE49-F238E27FC236}">
                  <a16:creationId xmlns:a16="http://schemas.microsoft.com/office/drawing/2014/main" id="{0B6BE995-B6D8-8D49-96FC-F60BB4F3EB71}"/>
                </a:ext>
              </a:extLst>
            </p:cNvPr>
            <p:cNvGrpSpPr/>
            <p:nvPr/>
          </p:nvGrpSpPr>
          <p:grpSpPr>
            <a:xfrm>
              <a:off x="250510" y="801221"/>
              <a:ext cx="2732464" cy="1394164"/>
              <a:chOff x="250510" y="801221"/>
              <a:chExt cx="2732464" cy="1394164"/>
            </a:xfrm>
          </p:grpSpPr>
          <p:sp>
            <p:nvSpPr>
              <p:cNvPr id="38" name="Rectangle 37">
                <a:extLst>
                  <a:ext uri="{FF2B5EF4-FFF2-40B4-BE49-F238E27FC236}">
                    <a16:creationId xmlns:a16="http://schemas.microsoft.com/office/drawing/2014/main" id="{D1CBAFCA-809A-024E-932D-9342581AD532}"/>
                  </a:ext>
                </a:extLst>
              </p:cNvPr>
              <p:cNvSpPr/>
              <p:nvPr/>
            </p:nvSpPr>
            <p:spPr>
              <a:xfrm>
                <a:off x="250510" y="801221"/>
                <a:ext cx="2732464" cy="1394164"/>
              </a:xfrm>
              <a:prstGeom prst="rect">
                <a:avLst/>
              </a:prstGeom>
            </p:spPr>
            <p:txBody>
              <a:bodyPr wrap="square">
                <a:spAutoFit/>
              </a:bodyPr>
              <a:lstStyle/>
              <a:p>
                <a:r>
                  <a:rPr lang="en" b="1">
                    <a:latin typeface="Times New Roman" panose="02020603050405020304" pitchFamily="18" charset="0"/>
                    <a:cs typeface="Times New Roman" panose="02020603050405020304" pitchFamily="18" charset="0"/>
                  </a:rPr>
                  <a:t>Memory Augmentation</a:t>
                </a:r>
              </a:p>
              <a:p>
                <a:pPr marL="285750" indent="-285750">
                  <a:buFont typeface="Arial" panose="020B0604020202020204" pitchFamily="34" charset="0"/>
                  <a:buChar char="•"/>
                </a:pPr>
                <a:r>
                  <a:rPr lang="en-US">
                    <a:latin typeface="Times New Roman" panose="02020603050405020304" pitchFamily="18" charset="0"/>
                    <a:cs typeface="Times New Roman" panose="02020603050405020304" pitchFamily="18" charset="0"/>
                  </a:rPr>
                  <a:t>       : layer </a:t>
                </a:r>
                <a:r>
                  <a:rPr lang="en-US" i="1">
                    <a:latin typeface="Times New Roman" panose="02020603050405020304" pitchFamily="18" charset="0"/>
                    <a:cs typeface="Times New Roman" panose="02020603050405020304" pitchFamily="18" charset="0"/>
                  </a:rPr>
                  <a:t>l</a:t>
                </a:r>
                <a:r>
                  <a:rPr lang="en-US">
                    <a:latin typeface="Times New Roman" panose="02020603050405020304" pitchFamily="18" charset="0"/>
                    <a:cs typeface="Times New Roman" panose="02020603050405020304" pitchFamily="18" charset="0"/>
                  </a:rPr>
                  <a:t> memory states from previous video segments and caption history</a:t>
                </a:r>
              </a:p>
              <a:p>
                <a:pPr marL="285750" indent="-285750">
                  <a:buFont typeface="Arial" panose="020B0604020202020204" pitchFamily="34" charset="0"/>
                  <a:buChar char="•"/>
                </a:pPr>
                <a:r>
                  <a:rPr lang="en-US">
                    <a:latin typeface="Times New Roman" panose="02020603050405020304" pitchFamily="18" charset="0"/>
                    <a:cs typeface="Times New Roman" panose="02020603050405020304" pitchFamily="18" charset="0"/>
                  </a:rPr>
                  <a:t>    : intermediate hidden states</a:t>
                </a:r>
              </a:p>
              <a:p>
                <a:pPr marL="285750" indent="-285750">
                  <a:buFont typeface="Arial" panose="020B0604020202020204" pitchFamily="34" charset="0"/>
                  <a:buChar char="•"/>
                </a:pPr>
                <a:endParaRPr lang="en-US">
                  <a:latin typeface="Times New Roman" panose="02020603050405020304" pitchFamily="18" charset="0"/>
                  <a:cs typeface="Times New Roman" panose="02020603050405020304" pitchFamily="18" charset="0"/>
                </a:endParaRPr>
              </a:p>
            </p:txBody>
          </p:sp>
          <p:pic>
            <p:nvPicPr>
              <p:cNvPr id="43" name="Picture 42">
                <a:extLst>
                  <a:ext uri="{FF2B5EF4-FFF2-40B4-BE49-F238E27FC236}">
                    <a16:creationId xmlns:a16="http://schemas.microsoft.com/office/drawing/2014/main" id="{EEAB6B9A-BDD9-0F49-A02E-B28A62485DFD}"/>
                  </a:ext>
                </a:extLst>
              </p:cNvPr>
              <p:cNvPicPr>
                <a:picLocks noChangeAspect="1"/>
              </p:cNvPicPr>
              <p:nvPr/>
            </p:nvPicPr>
            <p:blipFill>
              <a:blip r:embed="rId6"/>
              <a:stretch>
                <a:fillRect/>
              </a:stretch>
            </p:blipFill>
            <p:spPr>
              <a:xfrm>
                <a:off x="589422" y="1711366"/>
                <a:ext cx="186798" cy="201168"/>
              </a:xfrm>
              <a:prstGeom prst="rect">
                <a:avLst/>
              </a:prstGeom>
            </p:spPr>
          </p:pic>
        </p:grpSp>
        <p:pic>
          <p:nvPicPr>
            <p:cNvPr id="4" name="Picture 3">
              <a:extLst>
                <a:ext uri="{FF2B5EF4-FFF2-40B4-BE49-F238E27FC236}">
                  <a16:creationId xmlns:a16="http://schemas.microsoft.com/office/drawing/2014/main" id="{E7EDE5F0-60A7-3040-828B-7FF3F9B53EAF}"/>
                </a:ext>
              </a:extLst>
            </p:cNvPr>
            <p:cNvPicPr>
              <a:picLocks noChangeAspect="1"/>
            </p:cNvPicPr>
            <p:nvPr/>
          </p:nvPicPr>
          <p:blipFill>
            <a:blip r:embed="rId8"/>
            <a:stretch>
              <a:fillRect/>
            </a:stretch>
          </p:blipFill>
          <p:spPr>
            <a:xfrm>
              <a:off x="581539" y="1070892"/>
              <a:ext cx="330490" cy="201168"/>
            </a:xfrm>
            <a:prstGeom prst="rect">
              <a:avLst/>
            </a:prstGeom>
          </p:spPr>
        </p:pic>
      </p:grpSp>
      <p:grpSp>
        <p:nvGrpSpPr>
          <p:cNvPr id="9" name="Group 8">
            <a:extLst>
              <a:ext uri="{FF2B5EF4-FFF2-40B4-BE49-F238E27FC236}">
                <a16:creationId xmlns:a16="http://schemas.microsoft.com/office/drawing/2014/main" id="{E6CE4568-506F-0142-B5DB-AAC1B2B03D38}"/>
              </a:ext>
            </a:extLst>
          </p:cNvPr>
          <p:cNvGrpSpPr/>
          <p:nvPr/>
        </p:nvGrpSpPr>
        <p:grpSpPr>
          <a:xfrm>
            <a:off x="3328682" y="1725029"/>
            <a:ext cx="1045028" cy="704088"/>
            <a:chOff x="3328682" y="1725029"/>
            <a:chExt cx="1045028" cy="704088"/>
          </a:xfrm>
        </p:grpSpPr>
        <p:grpSp>
          <p:nvGrpSpPr>
            <p:cNvPr id="80" name="Group 79">
              <a:extLst>
                <a:ext uri="{FF2B5EF4-FFF2-40B4-BE49-F238E27FC236}">
                  <a16:creationId xmlns:a16="http://schemas.microsoft.com/office/drawing/2014/main" id="{D7911CA3-0729-2D4B-876E-0F594B48B778}"/>
                </a:ext>
              </a:extLst>
            </p:cNvPr>
            <p:cNvGrpSpPr/>
            <p:nvPr/>
          </p:nvGrpSpPr>
          <p:grpSpPr>
            <a:xfrm>
              <a:off x="3575324" y="1725029"/>
              <a:ext cx="798386" cy="704088"/>
              <a:chOff x="3575324" y="1725029"/>
              <a:chExt cx="798386" cy="704088"/>
            </a:xfrm>
          </p:grpSpPr>
          <p:pic>
            <p:nvPicPr>
              <p:cNvPr id="36" name="Picture 35">
                <a:extLst>
                  <a:ext uri="{FF2B5EF4-FFF2-40B4-BE49-F238E27FC236}">
                    <a16:creationId xmlns:a16="http://schemas.microsoft.com/office/drawing/2014/main" id="{BD3D6975-3B18-4A4F-9343-3129984B0DD3}"/>
                  </a:ext>
                </a:extLst>
              </p:cNvPr>
              <p:cNvPicPr>
                <a:picLocks noChangeAspect="1"/>
              </p:cNvPicPr>
              <p:nvPr/>
            </p:nvPicPr>
            <p:blipFill>
              <a:blip r:embed="rId6"/>
              <a:stretch>
                <a:fillRect/>
              </a:stretch>
            </p:blipFill>
            <p:spPr>
              <a:xfrm>
                <a:off x="3745035" y="2173089"/>
                <a:ext cx="118675" cy="127804"/>
              </a:xfrm>
              <a:prstGeom prst="rect">
                <a:avLst/>
              </a:prstGeom>
            </p:spPr>
          </p:pic>
          <p:pic>
            <p:nvPicPr>
              <p:cNvPr id="79" name="Picture 78" descr="A black sign with white text&#10;&#10;Description automatically generated">
                <a:extLst>
                  <a:ext uri="{FF2B5EF4-FFF2-40B4-BE49-F238E27FC236}">
                    <a16:creationId xmlns:a16="http://schemas.microsoft.com/office/drawing/2014/main" id="{48179E4B-17AB-8646-91DE-69E2B6BBBD26}"/>
                  </a:ext>
                </a:extLst>
              </p:cNvPr>
              <p:cNvPicPr>
                <a:picLocks noChangeAspect="1"/>
              </p:cNvPicPr>
              <p:nvPr/>
            </p:nvPicPr>
            <p:blipFill>
              <a:blip r:embed="rId9"/>
              <a:stretch>
                <a:fillRect/>
              </a:stretch>
            </p:blipFill>
            <p:spPr>
              <a:xfrm>
                <a:off x="3575324" y="1725029"/>
                <a:ext cx="798386" cy="704088"/>
              </a:xfrm>
              <a:prstGeom prst="rect">
                <a:avLst/>
              </a:prstGeom>
            </p:spPr>
          </p:pic>
        </p:grpSp>
        <p:pic>
          <p:nvPicPr>
            <p:cNvPr id="30" name="Picture 29">
              <a:extLst>
                <a:ext uri="{FF2B5EF4-FFF2-40B4-BE49-F238E27FC236}">
                  <a16:creationId xmlns:a16="http://schemas.microsoft.com/office/drawing/2014/main" id="{2D29D63A-CA38-6143-A171-498AC61A0877}"/>
                </a:ext>
              </a:extLst>
            </p:cNvPr>
            <p:cNvPicPr>
              <a:picLocks noChangeAspect="1"/>
            </p:cNvPicPr>
            <p:nvPr/>
          </p:nvPicPr>
          <p:blipFill>
            <a:blip r:embed="rId8"/>
            <a:stretch>
              <a:fillRect/>
            </a:stretch>
          </p:blipFill>
          <p:spPr>
            <a:xfrm>
              <a:off x="3328682" y="1943813"/>
              <a:ext cx="240356" cy="146304"/>
            </a:xfrm>
            <a:prstGeom prst="rect">
              <a:avLst/>
            </a:prstGeom>
          </p:spPr>
        </p:pic>
      </p:grpSp>
      <p:grpSp>
        <p:nvGrpSpPr>
          <p:cNvPr id="8" name="Group 7">
            <a:extLst>
              <a:ext uri="{FF2B5EF4-FFF2-40B4-BE49-F238E27FC236}">
                <a16:creationId xmlns:a16="http://schemas.microsoft.com/office/drawing/2014/main" id="{386EF59F-F910-1C4C-8F60-EBEAC6C411A2}"/>
              </a:ext>
            </a:extLst>
          </p:cNvPr>
          <p:cNvGrpSpPr/>
          <p:nvPr/>
        </p:nvGrpSpPr>
        <p:grpSpPr>
          <a:xfrm>
            <a:off x="4041210" y="1943813"/>
            <a:ext cx="1536990" cy="496509"/>
            <a:chOff x="4041210" y="1943813"/>
            <a:chExt cx="1536990" cy="496509"/>
          </a:xfrm>
        </p:grpSpPr>
        <p:grpSp>
          <p:nvGrpSpPr>
            <p:cNvPr id="81" name="Group 80">
              <a:extLst>
                <a:ext uri="{FF2B5EF4-FFF2-40B4-BE49-F238E27FC236}">
                  <a16:creationId xmlns:a16="http://schemas.microsoft.com/office/drawing/2014/main" id="{CE096036-A9BF-9A4B-AF66-5FBE99A5AB08}"/>
                </a:ext>
              </a:extLst>
            </p:cNvPr>
            <p:cNvGrpSpPr/>
            <p:nvPr/>
          </p:nvGrpSpPr>
          <p:grpSpPr>
            <a:xfrm>
              <a:off x="4041210" y="1987242"/>
              <a:ext cx="1458613" cy="453080"/>
              <a:chOff x="4041210" y="1987242"/>
              <a:chExt cx="1458613" cy="453080"/>
            </a:xfrm>
          </p:grpSpPr>
          <p:pic>
            <p:nvPicPr>
              <p:cNvPr id="66" name="Picture 65" descr="A close up of a sign&#10;&#10;Description automatically generated">
                <a:extLst>
                  <a:ext uri="{FF2B5EF4-FFF2-40B4-BE49-F238E27FC236}">
                    <a16:creationId xmlns:a16="http://schemas.microsoft.com/office/drawing/2014/main" id="{D2588FFB-5E29-4E43-B6ED-D8CE18A90B62}"/>
                  </a:ext>
                </a:extLst>
              </p:cNvPr>
              <p:cNvPicPr>
                <a:picLocks noChangeAspect="1"/>
              </p:cNvPicPr>
              <p:nvPr/>
            </p:nvPicPr>
            <p:blipFill>
              <a:blip r:embed="rId10"/>
              <a:stretch>
                <a:fillRect/>
              </a:stretch>
            </p:blipFill>
            <p:spPr>
              <a:xfrm>
                <a:off x="4041210" y="1987242"/>
                <a:ext cx="1458613" cy="303470"/>
              </a:xfrm>
              <a:prstGeom prst="rect">
                <a:avLst/>
              </a:prstGeom>
            </p:spPr>
          </p:pic>
          <p:pic>
            <p:nvPicPr>
              <p:cNvPr id="72" name="Picture 71">
                <a:extLst>
                  <a:ext uri="{FF2B5EF4-FFF2-40B4-BE49-F238E27FC236}">
                    <a16:creationId xmlns:a16="http://schemas.microsoft.com/office/drawing/2014/main" id="{910C5ABF-18E4-2743-BAA9-2BAE1AFC6FF0}"/>
                  </a:ext>
                </a:extLst>
              </p:cNvPr>
              <p:cNvPicPr>
                <a:picLocks noChangeAspect="1"/>
              </p:cNvPicPr>
              <p:nvPr/>
            </p:nvPicPr>
            <p:blipFill>
              <a:blip r:embed="rId6"/>
              <a:stretch>
                <a:fillRect/>
              </a:stretch>
            </p:blipFill>
            <p:spPr>
              <a:xfrm>
                <a:off x="5072894" y="2294018"/>
                <a:ext cx="135852" cy="146304"/>
              </a:xfrm>
              <a:prstGeom prst="rect">
                <a:avLst/>
              </a:prstGeom>
            </p:spPr>
          </p:pic>
        </p:grpSp>
        <p:pic>
          <p:nvPicPr>
            <p:cNvPr id="31" name="Picture 30">
              <a:extLst>
                <a:ext uri="{FF2B5EF4-FFF2-40B4-BE49-F238E27FC236}">
                  <a16:creationId xmlns:a16="http://schemas.microsoft.com/office/drawing/2014/main" id="{45B3EAEC-3CA0-804B-A879-0262C2CFBED7}"/>
                </a:ext>
              </a:extLst>
            </p:cNvPr>
            <p:cNvPicPr>
              <a:picLocks noChangeAspect="1"/>
            </p:cNvPicPr>
            <p:nvPr/>
          </p:nvPicPr>
          <p:blipFill>
            <a:blip r:embed="rId8"/>
            <a:stretch>
              <a:fillRect/>
            </a:stretch>
          </p:blipFill>
          <p:spPr>
            <a:xfrm>
              <a:off x="4627421" y="1949659"/>
              <a:ext cx="240356" cy="146304"/>
            </a:xfrm>
            <a:prstGeom prst="rect">
              <a:avLst/>
            </a:prstGeom>
          </p:spPr>
        </p:pic>
        <p:pic>
          <p:nvPicPr>
            <p:cNvPr id="5" name="Picture 4">
              <a:extLst>
                <a:ext uri="{FF2B5EF4-FFF2-40B4-BE49-F238E27FC236}">
                  <a16:creationId xmlns:a16="http://schemas.microsoft.com/office/drawing/2014/main" id="{2933BEE7-4944-7B41-BB78-95DA437A2BBA}"/>
                </a:ext>
              </a:extLst>
            </p:cNvPr>
            <p:cNvPicPr>
              <a:picLocks noChangeAspect="1"/>
            </p:cNvPicPr>
            <p:nvPr/>
          </p:nvPicPr>
          <p:blipFill>
            <a:blip r:embed="rId11"/>
            <a:stretch>
              <a:fillRect/>
            </a:stretch>
          </p:blipFill>
          <p:spPr>
            <a:xfrm>
              <a:off x="5421446" y="1943813"/>
              <a:ext cx="156754" cy="146304"/>
            </a:xfrm>
            <a:prstGeom prst="rect">
              <a:avLst/>
            </a:prstGeom>
          </p:spPr>
        </p:pic>
      </p:grpSp>
    </p:spTree>
    <p:custDataLst>
      <p:tags r:id="rId1"/>
    </p:custDataLst>
    <p:extLst>
      <p:ext uri="{BB962C8B-B14F-4D97-AF65-F5344CB8AC3E}">
        <p14:creationId xmlns:p14="http://schemas.microsoft.com/office/powerpoint/2010/main" val="189865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linds(horizontal)">
                                      <p:cBhvr>
                                        <p:cTn id="7" dur="500"/>
                                        <p:tgtEl>
                                          <p:spTgt spid="69"/>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blinds(horizontal)">
                                      <p:cBhvr>
                                        <p:cTn id="21"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5|4.5"/>
</p:tagLst>
</file>

<file path=ppt/tags/tag10.xml><?xml version="1.0" encoding="utf-8"?>
<p:tagLst xmlns:a="http://schemas.openxmlformats.org/drawingml/2006/main" xmlns:r="http://schemas.openxmlformats.org/officeDocument/2006/relationships" xmlns:p="http://schemas.openxmlformats.org/presentationml/2006/main">
  <p:tag name="TIMING" val="|6.9"/>
</p:tagLst>
</file>

<file path=ppt/tags/tag11.xml><?xml version="1.0" encoding="utf-8"?>
<p:tagLst xmlns:a="http://schemas.openxmlformats.org/drawingml/2006/main" xmlns:r="http://schemas.openxmlformats.org/officeDocument/2006/relationships" xmlns:p="http://schemas.openxmlformats.org/presentationml/2006/main">
  <p:tag name="TIMING" val="|56.9|13.8"/>
</p:tagLst>
</file>

<file path=ppt/tags/tag2.xml><?xml version="1.0" encoding="utf-8"?>
<p:tagLst xmlns:a="http://schemas.openxmlformats.org/drawingml/2006/main" xmlns:r="http://schemas.openxmlformats.org/officeDocument/2006/relationships" xmlns:p="http://schemas.openxmlformats.org/presentationml/2006/main">
  <p:tag name="TIMING" val="|34.8"/>
</p:tagLst>
</file>

<file path=ppt/tags/tag3.xml><?xml version="1.0" encoding="utf-8"?>
<p:tagLst xmlns:a="http://schemas.openxmlformats.org/drawingml/2006/main" xmlns:r="http://schemas.openxmlformats.org/officeDocument/2006/relationships" xmlns:p="http://schemas.openxmlformats.org/presentationml/2006/main">
  <p:tag name="TIMING" val="|34.8"/>
</p:tagLst>
</file>

<file path=ppt/tags/tag4.xml><?xml version="1.0" encoding="utf-8"?>
<p:tagLst xmlns:a="http://schemas.openxmlformats.org/drawingml/2006/main" xmlns:r="http://schemas.openxmlformats.org/officeDocument/2006/relationships" xmlns:p="http://schemas.openxmlformats.org/presentationml/2006/main">
  <p:tag name="TIMING" val="|8.6"/>
</p:tagLst>
</file>

<file path=ppt/tags/tag5.xml><?xml version="1.0" encoding="utf-8"?>
<p:tagLst xmlns:a="http://schemas.openxmlformats.org/drawingml/2006/main" xmlns:r="http://schemas.openxmlformats.org/officeDocument/2006/relationships" xmlns:p="http://schemas.openxmlformats.org/presentationml/2006/main">
  <p:tag name="TIMING" val="|8.6"/>
</p:tagLst>
</file>

<file path=ppt/tags/tag6.xml><?xml version="1.0" encoding="utf-8"?>
<p:tagLst xmlns:a="http://schemas.openxmlformats.org/drawingml/2006/main" xmlns:r="http://schemas.openxmlformats.org/officeDocument/2006/relationships" xmlns:p="http://schemas.openxmlformats.org/presentationml/2006/main">
  <p:tag name="TIMING" val="|19.2"/>
</p:tagLst>
</file>

<file path=ppt/tags/tag7.xml><?xml version="1.0" encoding="utf-8"?>
<p:tagLst xmlns:a="http://schemas.openxmlformats.org/drawingml/2006/main" xmlns:r="http://schemas.openxmlformats.org/officeDocument/2006/relationships" xmlns:p="http://schemas.openxmlformats.org/presentationml/2006/main">
  <p:tag name="TIMING" val="|5.9|21.9"/>
</p:tagLst>
</file>

<file path=ppt/tags/tag8.xml><?xml version="1.0" encoding="utf-8"?>
<p:tagLst xmlns:a="http://schemas.openxmlformats.org/drawingml/2006/main" xmlns:r="http://schemas.openxmlformats.org/officeDocument/2006/relationships" xmlns:p="http://schemas.openxmlformats.org/presentationml/2006/main">
  <p:tag name="TIMING" val="|5.6|10.7"/>
</p:tagLst>
</file>

<file path=ppt/tags/tag9.xml><?xml version="1.0" encoding="utf-8"?>
<p:tagLst xmlns:a="http://schemas.openxmlformats.org/drawingml/2006/main" xmlns:r="http://schemas.openxmlformats.org/officeDocument/2006/relationships" xmlns:p="http://schemas.openxmlformats.org/presentationml/2006/main">
  <p:tag name="TIMING" val="|20|8"/>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4546</TotalTime>
  <Words>3523</Words>
  <Application>Microsoft Macintosh PowerPoint</Application>
  <PresentationFormat>On-screen Show (16:9)</PresentationFormat>
  <Paragraphs>378</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Times New Roman</vt:lpstr>
      <vt:lpstr>Simple Light</vt:lpstr>
      <vt:lpstr>MART: Memory-Augmented Recurrent Transformer for Coherent Video Paragraph Captioning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TVQA+: Spatio-Temporal Grounding for Video Question Answering</dc:title>
  <cp:lastModifiedBy>Lei, Jie</cp:lastModifiedBy>
  <cp:revision>418</cp:revision>
  <dcterms:modified xsi:type="dcterms:W3CDTF">2020-08-29T20:36:42Z</dcterms:modified>
</cp:coreProperties>
</file>